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0" r:id="rId2"/>
  </p:sldMasterIdLst>
  <p:notesMasterIdLst>
    <p:notesMasterId r:id="rId10"/>
  </p:notesMasterIdLst>
  <p:sldIdLst>
    <p:sldId id="279" r:id="rId3"/>
    <p:sldId id="357" r:id="rId4"/>
    <p:sldId id="355" r:id="rId5"/>
    <p:sldId id="356" r:id="rId6"/>
    <p:sldId id="338" r:id="rId7"/>
    <p:sldId id="345" r:id="rId8"/>
    <p:sldId id="351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E7E43DE1-27A1-4F49-A4CC-D5FA1860331A}">
          <p14:sldIdLst>
            <p14:sldId id="279"/>
            <p14:sldId id="357"/>
            <p14:sldId id="355"/>
            <p14:sldId id="356"/>
            <p14:sldId id="338"/>
            <p14:sldId id="345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Lenovo" initials="L" lastIdx="1" clrIdx="1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A9DB"/>
    <a:srgbClr val="F08F00"/>
    <a:srgbClr val="F29000"/>
    <a:srgbClr val="FF9900"/>
    <a:srgbClr val="FFCC00"/>
    <a:srgbClr val="0000FF"/>
    <a:srgbClr val="FFEEB9"/>
    <a:srgbClr val="FFFF00"/>
    <a:srgbClr val="FF66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068758320068005"/>
          <c:y val="7.5648830530834141E-3"/>
          <c:w val="0.60474128701619345"/>
          <c:h val="0.946139455089036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виконання!$A$46</c:f>
              <c:strCache>
                <c:ptCount val="1"/>
                <c:pt idx="0">
                  <c:v>факт, тис.грн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2.0629686248462317E-3"/>
                  <c:y val="6.7425191219435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62C-46C6-A9BA-CFA4D3BA5EA3}"/>
                </c:ext>
              </c:extLst>
            </c:dLbl>
            <c:dLbl>
              <c:idx val="3"/>
              <c:layout>
                <c:manualLayout>
                  <c:x val="4.1259372496924634E-3"/>
                  <c:y val="1.85419275853446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7946058081176E-2"/>
                      <c:h val="3.87694849511751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162C-46C6-A9BA-CFA4D3BA5EA3}"/>
                </c:ext>
              </c:extLst>
            </c:dLbl>
            <c:dLbl>
              <c:idx val="4"/>
              <c:layout>
                <c:manualLayout>
                  <c:x val="4.125937249692388E-3"/>
                  <c:y val="1.01137786829152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7946058081176E-2"/>
                      <c:h val="3.53982253902033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162C-46C6-A9BA-CFA4D3BA5EA3}"/>
                </c:ext>
              </c:extLst>
            </c:dLbl>
            <c:dLbl>
              <c:idx val="6"/>
              <c:layout>
                <c:manualLayout>
                  <c:x val="8.2518744993849268E-3"/>
                  <c:y val="6.7425191219435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62C-46C6-A9BA-CFA4D3BA5EA3}"/>
                </c:ext>
              </c:extLst>
            </c:dLbl>
            <c:dLbl>
              <c:idx val="7"/>
              <c:layout>
                <c:manualLayout>
                  <c:x val="-4.1259372496924634E-3"/>
                  <c:y val="3.3712595609716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62C-46C6-A9BA-CFA4D3BA5EA3}"/>
                </c:ext>
              </c:extLst>
            </c:dLbl>
            <c:dLbl>
              <c:idx val="8"/>
              <c:layout>
                <c:manualLayout>
                  <c:x val="-2.0629686248462317E-3"/>
                  <c:y val="6.74251912194347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62C-46C6-A9BA-CFA4D3BA5E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виконання!$D$45:$M$45</c:f>
              <c:strCache>
                <c:ptCount val="10"/>
                <c:pt idx="0">
                  <c:v>Спеціальний фонд</c:v>
                </c:pt>
                <c:pt idx="1">
                  <c:v>Міжбюджетні трансферти</c:v>
                </c:pt>
                <c:pt idx="2">
                  <c:v>Інші надходження, державне мито, рентна плата </c:v>
                </c:pt>
                <c:pt idx="3">
                  <c:v>Надходження від орендної плати за комунальне майно </c:v>
                </c:pt>
                <c:pt idx="4">
                  <c:v>Плата за надання адміністративних послуг </c:v>
                </c:pt>
                <c:pt idx="5">
                  <c:v>Єдиний податок </c:v>
                </c:pt>
                <c:pt idx="6">
                  <c:v>Податок на майно</c:v>
                </c:pt>
                <c:pt idx="7">
                  <c:v>Акцизний податок </c:v>
                </c:pt>
                <c:pt idx="8">
                  <c:v>Податок на доходи фізичних осіб та податок на прибуток </c:v>
                </c:pt>
                <c:pt idx="9">
                  <c:v>Загальний фонд всього, в тому числі</c:v>
                </c:pt>
              </c:strCache>
            </c:strRef>
          </c:cat>
          <c:val>
            <c:numRef>
              <c:f>виконання!$D$46:$M$46</c:f>
              <c:numCache>
                <c:formatCode>#,##0.0</c:formatCode>
                <c:ptCount val="10"/>
                <c:pt idx="0">
                  <c:v>2402.1999999999998</c:v>
                </c:pt>
                <c:pt idx="1">
                  <c:v>39815.4</c:v>
                </c:pt>
                <c:pt idx="2">
                  <c:v>140.1</c:v>
                </c:pt>
                <c:pt idx="3">
                  <c:v>426.8</c:v>
                </c:pt>
                <c:pt idx="4">
                  <c:v>527.9</c:v>
                </c:pt>
                <c:pt idx="5">
                  <c:v>6890.8</c:v>
                </c:pt>
                <c:pt idx="6">
                  <c:v>2698.9</c:v>
                </c:pt>
                <c:pt idx="7">
                  <c:v>3093.8</c:v>
                </c:pt>
                <c:pt idx="8">
                  <c:v>15569.6</c:v>
                </c:pt>
                <c:pt idx="9">
                  <c:v>69163.3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04-49C2-88DF-41BD420233B0}"/>
            </c:ext>
          </c:extLst>
        </c:ser>
        <c:ser>
          <c:idx val="1"/>
          <c:order val="1"/>
          <c:tx>
            <c:strRef>
              <c:f>виконання!$A$47</c:f>
              <c:strCache>
                <c:ptCount val="1"/>
                <c:pt idx="0">
                  <c:v>план, тис.грн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3485038243887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62C-46C6-A9BA-CFA4D3BA5EA3}"/>
                </c:ext>
              </c:extLst>
            </c:dLbl>
            <c:dLbl>
              <c:idx val="1"/>
              <c:layout>
                <c:manualLayout>
                  <c:x val="-7.5641309096171091E-17"/>
                  <c:y val="-6.742519121943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62C-46C6-A9BA-CFA4D3BA5EA3}"/>
                </c:ext>
              </c:extLst>
            </c:dLbl>
            <c:dLbl>
              <c:idx val="3"/>
              <c:layout>
                <c:manualLayout>
                  <c:x val="-4.1259372496924634E-3"/>
                  <c:y val="-6.7425191219435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62C-46C6-A9BA-CFA4D3BA5EA3}"/>
                </c:ext>
              </c:extLst>
            </c:dLbl>
            <c:dLbl>
              <c:idx val="4"/>
              <c:layout>
                <c:manualLayout>
                  <c:x val="4.125937249692388E-3"/>
                  <c:y val="-3.371259560971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62C-46C6-A9BA-CFA4D3BA5EA3}"/>
                </c:ext>
              </c:extLst>
            </c:dLbl>
            <c:dLbl>
              <c:idx val="5"/>
              <c:layout>
                <c:manualLayout>
                  <c:x val="2.0629686248462317E-3"/>
                  <c:y val="-1.3485038243887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62C-46C6-A9BA-CFA4D3BA5EA3}"/>
                </c:ext>
              </c:extLst>
            </c:dLbl>
            <c:dLbl>
              <c:idx val="6"/>
              <c:layout>
                <c:manualLayout>
                  <c:x val="-6.1889058745386947E-3"/>
                  <c:y val="3.371259560971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62C-46C6-A9BA-CFA4D3BA5EA3}"/>
                </c:ext>
              </c:extLst>
            </c:dLbl>
            <c:dLbl>
              <c:idx val="7"/>
              <c:layout>
                <c:manualLayout>
                  <c:x val="2.0629686248461562E-3"/>
                  <c:y val="-1.0113778682915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62C-46C6-A9BA-CFA4D3BA5EA3}"/>
                </c:ext>
              </c:extLst>
            </c:dLbl>
            <c:dLbl>
              <c:idx val="8"/>
              <c:layout>
                <c:manualLayout>
                  <c:x val="-2.0629686248462317E-3"/>
                  <c:y val="-6.7425191219435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62C-46C6-A9BA-CFA4D3BA5EA3}"/>
                </c:ext>
              </c:extLst>
            </c:dLbl>
            <c:dLbl>
              <c:idx val="9"/>
              <c:layout>
                <c:manualLayout>
                  <c:x val="0"/>
                  <c:y val="-1.0113778682915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62C-46C6-A9BA-CFA4D3BA5EA3}"/>
                </c:ext>
              </c:extLst>
            </c:dLbl>
            <c:dLbl>
              <c:idx val="10"/>
              <c:layout>
                <c:manualLayout>
                  <c:x val="-6.1889058745388465E-3"/>
                  <c:y val="-3.371259560971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2C-46C6-A9BA-CFA4D3BA5E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виконання!$D$45:$M$45</c:f>
              <c:strCache>
                <c:ptCount val="10"/>
                <c:pt idx="0">
                  <c:v>Спеціальний фонд</c:v>
                </c:pt>
                <c:pt idx="1">
                  <c:v>Міжбюджетні трансферти</c:v>
                </c:pt>
                <c:pt idx="2">
                  <c:v>Інші надходження, державне мито, рентна плата </c:v>
                </c:pt>
                <c:pt idx="3">
                  <c:v>Надходження від орендної плати за комунальне майно </c:v>
                </c:pt>
                <c:pt idx="4">
                  <c:v>Плата за надання адміністративних послуг </c:v>
                </c:pt>
                <c:pt idx="5">
                  <c:v>Єдиний податок </c:v>
                </c:pt>
                <c:pt idx="6">
                  <c:v>Податок на майно</c:v>
                </c:pt>
                <c:pt idx="7">
                  <c:v>Акцизний податок </c:v>
                </c:pt>
                <c:pt idx="8">
                  <c:v>Податок на доходи фізичних осіб та податок на прибуток </c:v>
                </c:pt>
                <c:pt idx="9">
                  <c:v>Загальний фонд всього, в тому числі</c:v>
                </c:pt>
              </c:strCache>
            </c:strRef>
          </c:cat>
          <c:val>
            <c:numRef>
              <c:f>виконання!$D$47:$M$47</c:f>
              <c:numCache>
                <c:formatCode>#,##0.0</c:formatCode>
                <c:ptCount val="10"/>
                <c:pt idx="0">
                  <c:v>3027.1</c:v>
                </c:pt>
                <c:pt idx="1">
                  <c:v>39603</c:v>
                </c:pt>
                <c:pt idx="2">
                  <c:v>0.2</c:v>
                </c:pt>
                <c:pt idx="3">
                  <c:v>335</c:v>
                </c:pt>
                <c:pt idx="4">
                  <c:v>481.9</c:v>
                </c:pt>
                <c:pt idx="5">
                  <c:v>5225</c:v>
                </c:pt>
                <c:pt idx="6">
                  <c:v>1930</c:v>
                </c:pt>
                <c:pt idx="7">
                  <c:v>2326</c:v>
                </c:pt>
                <c:pt idx="8">
                  <c:v>11832</c:v>
                </c:pt>
                <c:pt idx="9">
                  <c:v>61733.1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04-49C2-88DF-41BD42023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1648384"/>
        <c:axId val="431650680"/>
      </c:barChart>
      <c:catAx>
        <c:axId val="431648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31650680"/>
        <c:crosses val="autoZero"/>
        <c:auto val="1"/>
        <c:lblAlgn val="ctr"/>
        <c:lblOffset val="100"/>
        <c:noMultiLvlLbl val="0"/>
      </c:catAx>
      <c:valAx>
        <c:axId val="431650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3164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235690525041797E-2"/>
          <c:y val="0.93458641477721194"/>
          <c:w val="0.25858239070730077"/>
          <c:h val="5.28793164579636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3899321910387314"/>
          <c:y val="1.0487295920937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703898847104601E-2"/>
          <c:y val="0.1052400145666063"/>
          <c:w val="0.84321906193202301"/>
          <c:h val="0.8025597259760409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виконання!$B$207</c:f>
              <c:strCache>
                <c:ptCount val="1"/>
                <c:pt idx="0">
                  <c:v>Земельний податок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44038221546413697"/>
                  <c:y val="-0.125847551051248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66E-471C-AD38-8EEE2A62FC3B}"/>
                </c:ext>
              </c:extLst>
            </c:dLbl>
            <c:dLbl>
              <c:idx val="1"/>
              <c:layout>
                <c:manualLayout>
                  <c:x val="-0.34199895456257445"/>
                  <c:y val="-9.9629311248904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66E-471C-AD38-8EEE2A62FC3B}"/>
                </c:ext>
              </c:extLst>
            </c:dLbl>
            <c:dLbl>
              <c:idx val="2"/>
              <c:layout>
                <c:manualLayout>
                  <c:x val="-0.54345039355148828"/>
                  <c:y val="-0.110116607169842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66E-471C-AD38-8EEE2A62FC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виконання!$C$206:$E$206</c:f>
              <c:strCache>
                <c:ptCount val="3"/>
                <c:pt idx="0">
                  <c:v>Факт І півріччя 2025 року</c:v>
                </c:pt>
                <c:pt idx="1">
                  <c:v>План І півріччя 2026 року</c:v>
                </c:pt>
                <c:pt idx="2">
                  <c:v>Факт І півріччя 2026 року</c:v>
                </c:pt>
              </c:strCache>
            </c:strRef>
          </c:cat>
          <c:val>
            <c:numRef>
              <c:f>виконання!$C$207:$E$207</c:f>
              <c:numCache>
                <c:formatCode>#,##0.0</c:formatCode>
                <c:ptCount val="3"/>
                <c:pt idx="0">
                  <c:v>496.4</c:v>
                </c:pt>
                <c:pt idx="1">
                  <c:v>420</c:v>
                </c:pt>
                <c:pt idx="2">
                  <c:v>616.79999999999995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6E-471C-AD38-8EEE2A62F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9254080"/>
        <c:axId val="409256704"/>
        <c:axId val="0"/>
      </c:bar3DChart>
      <c:catAx>
        <c:axId val="409254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9256704"/>
        <c:crosses val="autoZero"/>
        <c:auto val="1"/>
        <c:lblAlgn val="ctr"/>
        <c:lblOffset val="100"/>
        <c:noMultiLvlLbl val="0"/>
      </c:catAx>
      <c:valAx>
        <c:axId val="409256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25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1263763691401109"/>
          <c:y val="1.52314825549552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976142528793318E-2"/>
          <c:y val="0.10584447918189183"/>
          <c:w val="0.81064484129988335"/>
          <c:h val="0.7967116936850989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виконання!$B$216</c:f>
              <c:strCache>
                <c:ptCount val="1"/>
                <c:pt idx="0">
                  <c:v>Орендна плата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45165582911288088"/>
                  <c:y val="-0.12584755105124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16369198130612"/>
                      <c:h val="0.142312605647119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E99-4D8C-8E7C-1D7B512BCF2F}"/>
                </c:ext>
              </c:extLst>
            </c:dLbl>
            <c:dLbl>
              <c:idx val="1"/>
              <c:layout>
                <c:manualLayout>
                  <c:x val="-0.35108482968868221"/>
                  <c:y val="-0.104872959209373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18720077038849"/>
                      <c:h val="0.142312605647119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E99-4D8C-8E7C-1D7B512BCF2F}"/>
                </c:ext>
              </c:extLst>
            </c:dLbl>
            <c:dLbl>
              <c:idx val="2"/>
              <c:layout>
                <c:manualLayout>
                  <c:x val="-0.51966831072162922"/>
                  <c:y val="-0.104872959209373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0483236220026"/>
                      <c:h val="0.142312605647119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E99-4D8C-8E7C-1D7B512BCF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виконання!$C$216:$E$216</c:f>
              <c:numCache>
                <c:formatCode>#,##0.0</c:formatCode>
                <c:ptCount val="3"/>
                <c:pt idx="0">
                  <c:v>1420.3</c:v>
                </c:pt>
                <c:pt idx="1">
                  <c:v>1180</c:v>
                </c:pt>
                <c:pt idx="2">
                  <c:v>1364.8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99-4D8C-8E7C-1D7B512BC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9225216"/>
        <c:axId val="409222592"/>
        <c:axId val="0"/>
      </c:bar3DChart>
      <c:catAx>
        <c:axId val="409225216"/>
        <c:scaling>
          <c:orientation val="minMax"/>
        </c:scaling>
        <c:delete val="1"/>
        <c:axPos val="l"/>
        <c:majorTickMark val="none"/>
        <c:minorTickMark val="none"/>
        <c:tickLblPos val="nextTo"/>
        <c:crossAx val="409222592"/>
        <c:crosses val="autoZero"/>
        <c:auto val="1"/>
        <c:lblAlgn val="ctr"/>
        <c:lblOffset val="100"/>
        <c:noMultiLvlLbl val="0"/>
      </c:catAx>
      <c:valAx>
        <c:axId val="409222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225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256477138159787"/>
          <c:y val="1.90359257915715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555527000438896E-2"/>
          <c:y val="0.10417972417585956"/>
          <c:w val="0.81169281963049311"/>
          <c:h val="0.79471147963947575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виконання!$B$228</c:f>
              <c:strCache>
                <c:ptCount val="1"/>
                <c:pt idx="0">
                  <c:v>Єдиний податок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54574112487504822"/>
                  <c:y val="-0.104872959209373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A4E-4F6A-81BB-46CE92B60EFC}"/>
                </c:ext>
              </c:extLst>
            </c:dLbl>
            <c:dLbl>
              <c:idx val="1"/>
              <c:layout>
                <c:manualLayout>
                  <c:x val="-0.41327968679858018"/>
                  <c:y val="-9.9629311248904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A4E-4F6A-81BB-46CE92B60EFC}"/>
                </c:ext>
              </c:extLst>
            </c:dLbl>
            <c:dLbl>
              <c:idx val="2"/>
              <c:layout>
                <c:manualLayout>
                  <c:x val="-0.6040241576286941"/>
                  <c:y val="-0.110116607169842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A4E-4F6A-81BB-46CE92B60E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виконання!$C$228:$E$228</c:f>
              <c:numCache>
                <c:formatCode>#,##0.0</c:formatCode>
                <c:ptCount val="3"/>
                <c:pt idx="0">
                  <c:v>5950.7</c:v>
                </c:pt>
                <c:pt idx="1">
                  <c:v>5225</c:v>
                </c:pt>
                <c:pt idx="2">
                  <c:v>6890.8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4E-4F6A-81BB-46CE92B60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9272448"/>
        <c:axId val="409273104"/>
        <c:axId val="0"/>
      </c:bar3DChart>
      <c:catAx>
        <c:axId val="409272448"/>
        <c:scaling>
          <c:orientation val="minMax"/>
        </c:scaling>
        <c:delete val="1"/>
        <c:axPos val="l"/>
        <c:majorTickMark val="none"/>
        <c:minorTickMark val="none"/>
        <c:tickLblPos val="nextTo"/>
        <c:crossAx val="409273104"/>
        <c:crosses val="autoZero"/>
        <c:auto val="1"/>
        <c:lblAlgn val="ctr"/>
        <c:lblOffset val="100"/>
        <c:noMultiLvlLbl val="0"/>
      </c:catAx>
      <c:valAx>
        <c:axId val="409273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27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198277294183291E-2"/>
          <c:y val="1.1763483465636255E-2"/>
          <c:w val="0.23104889912427007"/>
          <c:h val="0.69771166510422489"/>
        </c:manualLayout>
      </c:layout>
      <c:doughnutChart>
        <c:varyColors val="1"/>
        <c:ser>
          <c:idx val="0"/>
          <c:order val="0"/>
          <c:tx>
            <c:strRef>
              <c:f>виконання!$C$107</c:f>
              <c:strCache>
                <c:ptCount val="1"/>
                <c:pt idx="0">
                  <c:v>Факт І квартал 2026 року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ysClr val="window" lastClr="FFFFFF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12-4CD2-A414-212AEE35D4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12-4CD2-A414-212AEE35D4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12-4CD2-A414-212AEE35D4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12-4CD2-A414-212AEE35D470}"/>
              </c:ext>
            </c:extLst>
          </c:dPt>
          <c:dPt>
            <c:idx val="4"/>
            <c:bubble3D val="0"/>
            <c:spPr>
              <a:solidFill>
                <a:srgbClr val="67A9D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6B82-4039-B4D1-0465E02FE5F6}"/>
              </c:ext>
            </c:extLst>
          </c:dPt>
          <c:dPt>
            <c:idx val="5"/>
            <c:bubble3D val="0"/>
            <c:spPr>
              <a:solidFill>
                <a:sysClr val="window" lastClr="FFFFFF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B82-4039-B4D1-0465E02FE5F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12-4CD2-A414-212AEE35D47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563,5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612-4CD2-A414-212AEE35D47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362,6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612-4CD2-A414-212AEE35D47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315,0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612-4CD2-A414-212AEE35D470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189,0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B82-4039-B4D1-0465E02FE5F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82-4039-B4D1-0465E02FE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виконання!$B$108:$B$113</c:f>
              <c:strCache>
                <c:ptCount val="6"/>
                <c:pt idx="0">
                  <c:v>Інші надходження (рентна плата, адміністративні штрафи та санкції, кошти гарантійного та реєстраційного внесків)</c:v>
                </c:pt>
                <c:pt idx="3">
                  <c:v>Плата за надання адміністративних послуг</c:v>
                </c:pt>
                <c:pt idx="4">
                  <c:v>Надходження від орендної плати за користування майновим комплексом та іншим державним майном</c:v>
                </c:pt>
                <c:pt idx="5">
                  <c:v>Інші надходження (орендна плата за водні об'єкти, державне мито, повернення минулих періодів, вiдшкодування витрат зi сплати судових зборiв)</c:v>
                </c:pt>
              </c:strCache>
            </c:strRef>
          </c:cat>
          <c:val>
            <c:numRef>
              <c:f>виконання!$C$108:$C$113</c:f>
              <c:numCache>
                <c:formatCode>#,##0.00</c:formatCode>
                <c:ptCount val="6"/>
                <c:pt idx="0">
                  <c:v>50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50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12-4CD2-A414-212AEE35D4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42692708104257E-3"/>
          <c:y val="1.1101331366814977E-5"/>
          <c:w val="0.74806045422877498"/>
          <c:h val="0.9999890021816921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ysClr val="window" lastClr="FFFFFF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6F-481B-B693-9CC46B0725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6F-481B-B693-9CC46B0725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96F-481B-B693-9CC46B072501}"/>
              </c:ext>
            </c:extLst>
          </c:dPt>
          <c:dPt>
            <c:idx val="3"/>
            <c:bubble3D val="0"/>
            <c:spPr>
              <a:solidFill>
                <a:sysClr val="window" lastClr="FFFFFF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96F-481B-B693-9CC46B072501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6F-481B-B693-9CC46B07250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481,9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96F-481B-B693-9CC46B07250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335,0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96F-481B-B693-9CC46B07250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6F-481B-B693-9CC46B0725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виконання!$B$108:$B$111</c:f>
              <c:strCache>
                <c:ptCount val="4"/>
                <c:pt idx="0">
                  <c:v>Інші надходження (рентна плата, адміністративні штрафи та санкції, кошти гарантійного та реєстраційного внесків)</c:v>
                </c:pt>
                <c:pt idx="1">
                  <c:v>Плата за надання адміністративних послуг</c:v>
                </c:pt>
                <c:pt idx="2">
                  <c:v>Надходження від орендної плати за користування майновим комплексом та іншим державним майном</c:v>
                </c:pt>
                <c:pt idx="3">
                  <c:v>Інші надходження (орендна плата за водні об'єкти, державне мито, повернення минулих періодів, вiдшкодування витрат зi сплати судових зборiв)</c:v>
                </c:pt>
              </c:strCache>
            </c:strRef>
          </c:cat>
          <c:val>
            <c:numRef>
              <c:f>виконання!$C$108:$C$111</c:f>
              <c:numCache>
                <c:formatCode>#,##0.00</c:formatCode>
                <c:ptCount val="4"/>
                <c:pt idx="0">
                  <c:v>200</c:v>
                </c:pt>
                <c:pt idx="1">
                  <c:v>170</c:v>
                </c:pt>
                <c:pt idx="2">
                  <c:v>100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6F-481B-B693-9CC46B072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4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42692708104257E-3"/>
          <c:y val="1.1101331366814977E-5"/>
          <c:w val="0.74806045422877498"/>
          <c:h val="0.9999890021816921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67A9DB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17-4B38-B472-2E57CDAABC52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17-4B38-B472-2E57CDAABC52}"/>
              </c:ext>
            </c:extLst>
          </c:dPt>
          <c:dPt>
            <c:idx val="2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17-4B38-B472-2E57CDAABC52}"/>
              </c:ext>
            </c:extLst>
          </c:dPt>
          <c:dPt>
            <c:idx val="3"/>
            <c:bubble3D val="0"/>
            <c:spPr>
              <a:solidFill>
                <a:srgbClr val="F08F0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17-4B38-B472-2E57CDAABC52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6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817-4B38-B472-2E57CDAABC52}"/>
              </c:ext>
            </c:extLst>
          </c:dPt>
          <c:dPt>
            <c:idx val="5"/>
            <c:bubble3D val="0"/>
            <c:spPr>
              <a:solidFill>
                <a:srgbClr val="FFCC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7817-4B38-B472-2E57CDAABC52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17-4B38-B472-2E57CDAABC52}"/>
                </c:ext>
              </c:extLst>
            </c:dLbl>
            <c:dLbl>
              <c:idx val="1"/>
              <c:layout>
                <c:manualLayout>
                  <c:x val="3.774730335271094E-2"/>
                  <c:y val="0.7301467057160444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527,9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817-4B38-B472-2E57CDAABC5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17-4B38-B472-2E57CDAABC5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17-4B38-B472-2E57CDAABC5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426,8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817-4B38-B472-2E57CDAABC52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19,0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817-4B38-B472-2E57CDAAB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виконання!$B$108:$B$113</c:f>
              <c:strCache>
                <c:ptCount val="6"/>
                <c:pt idx="0">
                  <c:v>Інші надходження (рентна плата, адміністративні штрафи та санкції, кошти гарантійного та реєстраційного внесків)</c:v>
                </c:pt>
                <c:pt idx="3">
                  <c:v>Плата за надання адміністративних послуг</c:v>
                </c:pt>
                <c:pt idx="4">
                  <c:v>Надходження від орендної плати за користування майновим комплексом та іншим державним майном</c:v>
                </c:pt>
                <c:pt idx="5">
                  <c:v>Інші надходження (орендна плата за водні об'єкти, державне мито, повернення минулих періодів, вiдшкодування витрат зi сплати судових зборiв)</c:v>
                </c:pt>
              </c:strCache>
            </c:strRef>
          </c:cat>
          <c:val>
            <c:numRef>
              <c:f>виконання!$C$108:$C$113</c:f>
              <c:numCache>
                <c:formatCode>#,##0.00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200</c:v>
                </c:pt>
                <c:pt idx="4">
                  <c:v>200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17-4B38-B472-2E57CDAAB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4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79535197878397"/>
          <c:y val="2.0121529644333918E-3"/>
          <c:w val="0.75562167014843962"/>
          <c:h val="0.9027090656515265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виконання!$B$19</c:f>
              <c:strCache>
                <c:ptCount val="1"/>
                <c:pt idx="0">
                  <c:v>І півріччя 2025 року</c:v>
                </c:pt>
              </c:strCache>
            </c:strRef>
          </c:tx>
          <c:spPr>
            <a:solidFill>
              <a:srgbClr val="C62324">
                <a:lumMod val="50000"/>
              </a:srgbClr>
            </a:solidFill>
            <a:ln>
              <a:noFill/>
            </a:ln>
            <a:effectLst/>
            <a:sp3d/>
          </c:spPr>
          <c:invertIfNegative val="0"/>
          <c:dLbls>
            <c:dLbl>
              <c:idx val="9"/>
              <c:layout>
                <c:manualLayout>
                  <c:x val="7.951106027379598E-3"/>
                  <c:y val="2.86141341888345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169-467F-B269-B7C32BBFB9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виконання!$C$18:$L$18</c:f>
              <c:strCache>
                <c:ptCount val="10"/>
                <c:pt idx="0">
                  <c:v>Спеціальний фонд</c:v>
                </c:pt>
                <c:pt idx="1">
                  <c:v>Міжбюджетні трансферти</c:v>
                </c:pt>
                <c:pt idx="2">
                  <c:v>Житлово-комунальне господарство, інша діяльність</c:v>
                </c:pt>
                <c:pt idx="3">
                  <c:v>Фізична культура і спорт</c:v>
                </c:pt>
                <c:pt idx="4">
                  <c:v>Культура і мистецтво</c:v>
                </c:pt>
                <c:pt idx="5">
                  <c:v>Соціальний захист та соціальне забезпечення</c:v>
                </c:pt>
                <c:pt idx="6">
                  <c:v>Охорона здоров'я</c:v>
                </c:pt>
                <c:pt idx="7">
                  <c:v>Освіта</c:v>
                </c:pt>
                <c:pt idx="8">
                  <c:v>Державне управління</c:v>
                </c:pt>
                <c:pt idx="9">
                  <c:v>Загальний фонд</c:v>
                </c:pt>
              </c:strCache>
            </c:strRef>
          </c:cat>
          <c:val>
            <c:numRef>
              <c:f>виконання!$C$19:$L$19</c:f>
              <c:numCache>
                <c:formatCode>#,##0.0</c:formatCode>
                <c:ptCount val="10"/>
                <c:pt idx="0" formatCode="General">
                  <c:v>2339.6999999999998</c:v>
                </c:pt>
                <c:pt idx="1">
                  <c:v>1088.9000000000001</c:v>
                </c:pt>
                <c:pt idx="2">
                  <c:v>3570.8</c:v>
                </c:pt>
                <c:pt idx="3">
                  <c:v>1382.4</c:v>
                </c:pt>
                <c:pt idx="4">
                  <c:v>1766.1</c:v>
                </c:pt>
                <c:pt idx="5">
                  <c:v>2671.2</c:v>
                </c:pt>
                <c:pt idx="6">
                  <c:v>219.2</c:v>
                </c:pt>
                <c:pt idx="7">
                  <c:v>33127.5</c:v>
                </c:pt>
                <c:pt idx="8">
                  <c:v>7739.6</c:v>
                </c:pt>
                <c:pt idx="9">
                  <c:v>51565.7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69-467F-B269-B7C32BBFB9C2}"/>
            </c:ext>
          </c:extLst>
        </c:ser>
        <c:ser>
          <c:idx val="1"/>
          <c:order val="1"/>
          <c:tx>
            <c:strRef>
              <c:f>виконання!$B$20</c:f>
              <c:strCache>
                <c:ptCount val="1"/>
                <c:pt idx="0">
                  <c:v>І півріччя 2026 року</c:v>
                </c:pt>
              </c:strCache>
            </c:strRef>
          </c:tx>
          <c:spPr>
            <a:gradFill>
              <a:gsLst>
                <a:gs pos="0">
                  <a:srgbClr val="052F61">
                    <a:lumMod val="5000"/>
                    <a:lumOff val="95000"/>
                  </a:srgbClr>
                </a:gs>
                <a:gs pos="74000">
                  <a:srgbClr val="052F61">
                    <a:lumMod val="45000"/>
                    <a:lumOff val="55000"/>
                  </a:srgbClr>
                </a:gs>
                <a:gs pos="83000">
                  <a:srgbClr val="052F61">
                    <a:lumMod val="45000"/>
                    <a:lumOff val="55000"/>
                  </a:srgbClr>
                </a:gs>
                <a:gs pos="100000">
                  <a:srgbClr val="052F61">
                    <a:lumMod val="30000"/>
                    <a:lumOff val="7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9444444444444441E-3"/>
                  <c:y val="-1.2459925274786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773-48F1-9D3E-D5B7A440CC03}"/>
                </c:ext>
              </c:extLst>
            </c:dLbl>
            <c:dLbl>
              <c:idx val="1"/>
              <c:layout>
                <c:manualLayout>
                  <c:x val="0"/>
                  <c:y val="-4.17344166317236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169-467F-B269-B7C32BBFB9C2}"/>
                </c:ext>
              </c:extLst>
            </c:dLbl>
            <c:dLbl>
              <c:idx val="7"/>
              <c:layout>
                <c:manualLayout>
                  <c:x val="1.041666666666743E-3"/>
                  <c:y val="-6.0363751012994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169-467F-B269-B7C32BBFB9C2}"/>
                </c:ext>
              </c:extLst>
            </c:dLbl>
            <c:dLbl>
              <c:idx val="8"/>
              <c:layout>
                <c:manualLayout>
                  <c:x val="1.0416666666666667E-3"/>
                  <c:y val="-4.02425006753293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169-467F-B269-B7C32BBFB9C2}"/>
                </c:ext>
              </c:extLst>
            </c:dLbl>
            <c:dLbl>
              <c:idx val="9"/>
              <c:layout>
                <c:manualLayout>
                  <c:x val="4.8690699929887149E-3"/>
                  <c:y val="-4.252881943911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169-467F-B269-B7C32BBFB9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виконання!$C$18:$L$18</c:f>
              <c:strCache>
                <c:ptCount val="10"/>
                <c:pt idx="0">
                  <c:v>Спеціальний фонд</c:v>
                </c:pt>
                <c:pt idx="1">
                  <c:v>Міжбюджетні трансферти</c:v>
                </c:pt>
                <c:pt idx="2">
                  <c:v>Житлово-комунальне господарство, інша діяльність</c:v>
                </c:pt>
                <c:pt idx="3">
                  <c:v>Фізична культура і спорт</c:v>
                </c:pt>
                <c:pt idx="4">
                  <c:v>Культура і мистецтво</c:v>
                </c:pt>
                <c:pt idx="5">
                  <c:v>Соціальний захист та соціальне забезпечення</c:v>
                </c:pt>
                <c:pt idx="6">
                  <c:v>Охорона здоров'я</c:v>
                </c:pt>
                <c:pt idx="7">
                  <c:v>Освіта</c:v>
                </c:pt>
                <c:pt idx="8">
                  <c:v>Державне управління</c:v>
                </c:pt>
                <c:pt idx="9">
                  <c:v>Загальний фонд</c:v>
                </c:pt>
              </c:strCache>
            </c:strRef>
          </c:cat>
          <c:val>
            <c:numRef>
              <c:f>виконання!$C$20:$L$20</c:f>
              <c:numCache>
                <c:formatCode>#,##0.0</c:formatCode>
                <c:ptCount val="10"/>
                <c:pt idx="0" formatCode="General">
                  <c:v>1253.0999999999999</c:v>
                </c:pt>
                <c:pt idx="1">
                  <c:v>1309.5</c:v>
                </c:pt>
                <c:pt idx="2">
                  <c:v>4429</c:v>
                </c:pt>
                <c:pt idx="3">
                  <c:v>1727.6</c:v>
                </c:pt>
                <c:pt idx="4">
                  <c:v>1927.6</c:v>
                </c:pt>
                <c:pt idx="5">
                  <c:v>3085</c:v>
                </c:pt>
                <c:pt idx="6">
                  <c:v>290.2</c:v>
                </c:pt>
                <c:pt idx="7">
                  <c:v>45879.3</c:v>
                </c:pt>
                <c:pt idx="8">
                  <c:v>8504.9</c:v>
                </c:pt>
                <c:pt idx="9">
                  <c:v>67153.100000000006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169-467F-B269-B7C32BBFB9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2551344"/>
        <c:axId val="412556920"/>
        <c:axId val="0"/>
      </c:bar3DChart>
      <c:catAx>
        <c:axId val="412551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2556920"/>
        <c:crosses val="autoZero"/>
        <c:auto val="1"/>
        <c:lblAlgn val="ctr"/>
        <c:lblOffset val="100"/>
        <c:noMultiLvlLbl val="0"/>
      </c:catAx>
      <c:valAx>
        <c:axId val="412556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2551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5606877523139977"/>
          <c:w val="0.92864805573117015"/>
          <c:h val="3.99107019509724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.18158870400409688"/>
          <c:w val="1"/>
          <c:h val="0.78121362167619512"/>
        </c:manualLayout>
      </c:layout>
      <c:ofPieChart>
        <c:ofPieType val="bar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4D-4FF5-968F-40C3A12F26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4D-4FF5-968F-40C3A12F26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4D-4FF5-968F-40C3A12F26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E4D-4FF5-968F-40C3A12F264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E4D-4FF5-968F-40C3A12F264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E4D-4FF5-968F-40C3A12F264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E4D-4FF5-968F-40C3A12F264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E4D-4FF5-968F-40C3A12F264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E4D-4FF5-968F-40C3A12F264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E4D-4FF5-968F-40C3A12F264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E4D-4FF5-968F-40C3A12F264C}"/>
              </c:ext>
            </c:extLst>
          </c:dPt>
          <c:dLbls>
            <c:dLbl>
              <c:idx val="0"/>
              <c:layout>
                <c:manualLayout>
                  <c:x val="-0.14801374391258593"/>
                  <c:y val="-7.9829512082771767E-2"/>
                </c:manualLayout>
              </c:layout>
              <c:tx>
                <c:rich>
                  <a:bodyPr/>
                  <a:lstStyle/>
                  <a:p>
                    <a:fld id="{1FE6BF63-7AEC-403F-8B0B-26533C5AB656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01365558169276"/>
                      <c:h val="0.17878793566783924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E4D-4FF5-968F-40C3A12F264C}"/>
                </c:ext>
              </c:extLst>
            </c:dLbl>
            <c:dLbl>
              <c:idx val="1"/>
              <c:layout>
                <c:manualLayout>
                  <c:x val="-4.0816335275876692E-3"/>
                  <c:y val="-3.6544034532421707E-2"/>
                </c:manualLayout>
              </c:layout>
              <c:tx>
                <c:rich>
                  <a:bodyPr/>
                  <a:lstStyle/>
                  <a:p>
                    <a:fld id="{F82C51DA-5B76-403E-9C72-219552259031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52385441616678"/>
                      <c:h val="0.1393939837410272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E4D-4FF5-968F-40C3A12F264C}"/>
                </c:ext>
              </c:extLst>
            </c:dLbl>
            <c:dLbl>
              <c:idx val="2"/>
              <c:layout>
                <c:manualLayout>
                  <c:x val="-0.2765097258196173"/>
                  <c:y val="-9.98671860253993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BB172E6-C504-4EFD-B10E-33D7D3374D92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53480920679899"/>
                      <c:h val="0.2126542105909200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FE4D-4FF5-968F-40C3A12F264C}"/>
                </c:ext>
              </c:extLst>
            </c:dLbl>
            <c:dLbl>
              <c:idx val="3"/>
              <c:layout>
                <c:manualLayout>
                  <c:x val="-4.2412129972418472E-2"/>
                  <c:y val="-3.39243501938232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CF5E0220-7E32-4F03-B603-4F0562C0786B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265311107249689"/>
                      <c:h val="0.1464646930612242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FE4D-4FF5-968F-40C3A12F264C}"/>
                </c:ext>
              </c:extLst>
            </c:dLbl>
            <c:dLbl>
              <c:idx val="4"/>
              <c:layout>
                <c:manualLayout>
                  <c:x val="0.15915318029157119"/>
                  <c:y val="-3.23543619802837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ED1C1D2-DF0A-4DC4-9B2B-8BC1C3AF3D74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448131718062818"/>
                      <c:h val="0.159111277121727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FE4D-4FF5-968F-40C3A12F264C}"/>
                </c:ext>
              </c:extLst>
            </c:dLbl>
            <c:dLbl>
              <c:idx val="5"/>
              <c:layout>
                <c:manualLayout>
                  <c:x val="-3.3056079258500258E-2"/>
                  <c:y val="6.05727388276101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5BA9D8E-C9EF-457B-8979-946931DADE0E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061231573460081"/>
                      <c:h val="0.20202026629134376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FE4D-4FF5-968F-40C3A12F264C}"/>
                </c:ext>
              </c:extLst>
            </c:dLbl>
            <c:dLbl>
              <c:idx val="6"/>
              <c:layout>
                <c:manualLayout>
                  <c:x val="5.5093646184266175E-2"/>
                  <c:y val="0.27055470277133609"/>
                </c:manualLayout>
              </c:layout>
              <c:tx>
                <c:rich>
                  <a:bodyPr/>
                  <a:lstStyle/>
                  <a:p>
                    <a:fld id="{22E63013-6FF8-4F03-9AB3-A13F7C12FD06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41194430249275"/>
                      <c:h val="0.185433822258064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FE4D-4FF5-968F-40C3A12F264C}"/>
                </c:ext>
              </c:extLst>
            </c:dLbl>
            <c:dLbl>
              <c:idx val="7"/>
              <c:layout>
                <c:manualLayout>
                  <c:x val="-2.7546823092134071E-3"/>
                  <c:y val="-2.76143702426850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DC84BF6-4153-4BF1-87D8-908D60ECBBFB}" type="CELLRANGE">
                      <a:rPr lang="en-US"/>
                      <a: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257146126122689"/>
                      <c:h val="0.1644040927078955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FE4D-4FF5-968F-40C3A12F264C}"/>
                </c:ext>
              </c:extLst>
            </c:dLbl>
            <c:dLbl>
              <c:idx val="8"/>
              <c:layout>
                <c:manualLayout>
                  <c:x val="-2.7547907612727241E-3"/>
                  <c:y val="-2.422625780539460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4A915F2-41CA-4D1C-984D-8A9F235525AD}" type="CELLRANGE">
                      <a:rPr lang="en-US"/>
                      <a: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369516989232011"/>
                      <c:h val="0.2399521414269668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FE4D-4FF5-968F-40C3A12F264C}"/>
                </c:ext>
              </c:extLst>
            </c:dLbl>
            <c:dLbl>
              <c:idx val="9"/>
              <c:layout>
                <c:manualLayout>
                  <c:x val="-8.2640469276399186E-3"/>
                  <c:y val="0.1073468717044436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B078CD3B-DF67-4925-9142-476592FAC79B}" type="CELLRANGE">
                      <a:rPr lang="en-US"/>
                      <a: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372510266071943"/>
                      <c:h val="0.2071863092276238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FE4D-4FF5-968F-40C3A12F264C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E4D-4FF5-968F-40C3A12F26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'структура галузі'!$A$3:$A$12</c:f>
              <c:strCache>
                <c:ptCount val="10"/>
                <c:pt idx="0">
                  <c:v>Державне управління 8 504,9 тис.грн або 12%</c:v>
                </c:pt>
                <c:pt idx="1">
                  <c:v>Освіта 45 879,3 тис.грн або 67%</c:v>
                </c:pt>
                <c:pt idx="2">
                  <c:v>Соціальний захист, соціальне забезпечення та охорона здоров'я 3 375,2 тис.грн або 5%</c:v>
                </c:pt>
                <c:pt idx="3">
                  <c:v>Культура і мистецтво 1 927,6 тис.грн або 4%</c:v>
                </c:pt>
                <c:pt idx="4">
                  <c:v>Фізична культура і спорт 1 727,6 тис.грн або 3%</c:v>
                </c:pt>
                <c:pt idx="5">
                  <c:v>Житлово-комунальне господарство, економічна та інша діяльність 4 429,0 тис.грн або 6%</c:v>
                </c:pt>
                <c:pt idx="6">
                  <c:v>Міжбюджетні трансферти 1 309,5 тис.грн або 2%</c:v>
                </c:pt>
                <c:pt idx="7">
                  <c:v>Освіта 693,1 тис.грн або 55%</c:v>
                </c:pt>
                <c:pt idx="8">
                  <c:v>Соціальний захист та соціальне забезпечення 467,5 тис.грн або 37%</c:v>
                </c:pt>
                <c:pt idx="9">
                  <c:v>Культура і мистецтво, інша діяльність 92,5 тис.грн або 8%</c:v>
                </c:pt>
              </c:strCache>
            </c:strRef>
          </c:cat>
          <c:val>
            <c:numRef>
              <c:f>'структура галузі'!$B$3:$B$12</c:f>
              <c:numCache>
                <c:formatCode>#,##0.0</c:formatCode>
                <c:ptCount val="10"/>
                <c:pt idx="0">
                  <c:v>8504.9</c:v>
                </c:pt>
                <c:pt idx="1">
                  <c:v>45879.3</c:v>
                </c:pt>
                <c:pt idx="2">
                  <c:v>3375.2</c:v>
                </c:pt>
                <c:pt idx="3">
                  <c:v>1927.6</c:v>
                </c:pt>
                <c:pt idx="4">
                  <c:v>1727.6</c:v>
                </c:pt>
                <c:pt idx="5">
                  <c:v>4429</c:v>
                </c:pt>
                <c:pt idx="6">
                  <c:v>1309.5</c:v>
                </c:pt>
                <c:pt idx="7">
                  <c:v>693.1</c:v>
                </c:pt>
                <c:pt idx="8">
                  <c:v>467.5</c:v>
                </c:pt>
                <c:pt idx="9">
                  <c:v>92.5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'структура галузі'!$A$3:$A$12</c15:f>
                <c15:dlblRangeCache>
                  <c:ptCount val="10"/>
                  <c:pt idx="0">
                    <c:v>Державне управління 8 504,9 тис.грн або 12%</c:v>
                  </c:pt>
                  <c:pt idx="1">
                    <c:v>Освіта 45 879,3 тис.грн або 67%</c:v>
                  </c:pt>
                  <c:pt idx="2">
                    <c:v>Соціальний захист, соціальне забезпечення та охорона здоров'я 3 375,2 тис.грн або 5%</c:v>
                  </c:pt>
                  <c:pt idx="3">
                    <c:v>Культура і мистецтво 1 927,6 тис.грн або 4%</c:v>
                  </c:pt>
                  <c:pt idx="4">
                    <c:v>Фізична культура і спорт 1 727,6 тис.грн або 3%</c:v>
                  </c:pt>
                  <c:pt idx="5">
                    <c:v>Житлово-комунальне господарство, економічна та інша діяльність 4 429,0 тис.грн або 6%</c:v>
                  </c:pt>
                  <c:pt idx="6">
                    <c:v>Міжбюджетні трансферти 1 309,5 тис.грн або 2%</c:v>
                  </c:pt>
                  <c:pt idx="7">
                    <c:v>Освіта 693,1 тис.грн або 55%</c:v>
                  </c:pt>
                  <c:pt idx="8">
                    <c:v>Соціальний захист та соціальне забезпечення 467,5 тис.грн або 37%</c:v>
                  </c:pt>
                  <c:pt idx="9">
                    <c:v>Культура і мистецтво, інша діяльність 92,5 тис.грн або 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6-FE4D-4FF5-968F-40C3A12F2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500"/>
        <c:splitType val="pos"/>
        <c:splitPos val="3"/>
        <c:secondPieSize val="80"/>
        <c:serLines>
          <c:spPr>
            <a:ln w="9525" cap="flat" cmpd="sng" algn="ctr">
              <a:noFill/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902447969628106E-2"/>
          <c:y val="9.2065620114661129E-2"/>
          <c:w val="0.94560668607213327"/>
          <c:h val="0.90793403309997001"/>
        </c:manualLayout>
      </c:layout>
      <c:ofPieChart>
        <c:ofPieType val="bar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48-4C7F-994A-21B8935393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48-4C7F-994A-21B8935393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48-4C7F-994A-21B8935393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848-4C7F-994A-21B8935393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848-4C7F-994A-21B89353938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848-4C7F-994A-21B89353938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848-4C7F-994A-21B89353938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848-4C7F-994A-21B89353938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848-4C7F-994A-21B89353938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848-4C7F-994A-21B89353938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848-4C7F-994A-21B89353938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848-4C7F-994A-21B89353938F}"/>
              </c:ext>
            </c:extLst>
          </c:dPt>
          <c:dLbls>
            <c:dLbl>
              <c:idx val="0"/>
              <c:layout>
                <c:manualLayout>
                  <c:x val="9.1811735971904951E-2"/>
                  <c:y val="-0.19493221902769783"/>
                </c:manualLayout>
              </c:layout>
              <c:tx>
                <c:rich>
                  <a:bodyPr/>
                  <a:lstStyle/>
                  <a:p>
                    <a:fld id="{E7E90A37-5ACF-4CC5-B478-A619CF0E47C2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3164916789124"/>
                      <c:h val="0.246509258475781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848-4C7F-994A-21B89353938F}"/>
                </c:ext>
              </c:extLst>
            </c:dLbl>
            <c:dLbl>
              <c:idx val="1"/>
              <c:layout>
                <c:manualLayout>
                  <c:x val="-0.14323092011611399"/>
                  <c:y val="9.909391918791189E-3"/>
                </c:manualLayout>
              </c:layout>
              <c:tx>
                <c:rich>
                  <a:bodyPr/>
                  <a:lstStyle/>
                  <a:p>
                    <a:fld id="{B47F5A3A-B9F6-40FA-9820-826A220877D8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848-4C7F-994A-21B89353938F}"/>
                </c:ext>
              </c:extLst>
            </c:dLbl>
            <c:dLbl>
              <c:idx val="2"/>
              <c:layout>
                <c:manualLayout>
                  <c:x val="-2.5027967604219152E-2"/>
                  <c:y val="7.7073048257264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DAB6B9C-D8CC-4352-8CB3-74357E7C20FA}" type="CELLRANGE">
                      <a:rPr lang="en-US"/>
                      <a:pPr>
                        <a:defRPr sz="8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91081372426012"/>
                      <c:h val="0.2224107963995355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848-4C7F-994A-21B89353938F}"/>
                </c:ext>
              </c:extLst>
            </c:dLbl>
            <c:dLbl>
              <c:idx val="3"/>
              <c:layout>
                <c:manualLayout>
                  <c:x val="5.5856599161223736E-2"/>
                  <c:y val="-7.707304825726481E-3"/>
                </c:manualLayout>
              </c:layout>
              <c:tx>
                <c:rich>
                  <a:bodyPr/>
                  <a:lstStyle/>
                  <a:p>
                    <a:fld id="{8C31EE4B-D8D0-4AEE-83AB-8EC433C1EBF9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848-4C7F-994A-21B89353938F}"/>
                </c:ext>
              </c:extLst>
            </c:dLbl>
            <c:dLbl>
              <c:idx val="4"/>
              <c:layout>
                <c:manualLayout>
                  <c:x val="0.18574759064755433"/>
                  <c:y val="-1.1382015988192652E-2"/>
                </c:manualLayout>
              </c:layout>
              <c:tx>
                <c:rich>
                  <a:bodyPr/>
                  <a:lstStyle/>
                  <a:p>
                    <a:fld id="{CD835D44-6B05-4810-856C-7D704CE83E69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33902035323374"/>
                      <c:h val="0.25632293763273206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848-4C7F-994A-21B89353938F}"/>
                </c:ext>
              </c:extLst>
            </c:dLbl>
            <c:dLbl>
              <c:idx val="5"/>
              <c:layout>
                <c:manualLayout>
                  <c:x val="1.1123650641103542E-2"/>
                  <c:y val="2.9443118183066608E-2"/>
                </c:manualLayout>
              </c:layout>
              <c:tx>
                <c:rich>
                  <a:bodyPr/>
                  <a:lstStyle/>
                  <a:p>
                    <a:fld id="{2E6C4D31-0EDF-49BE-9E90-4728F6D895C1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65206066884448"/>
                      <c:h val="0.2147034915738091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848-4C7F-994A-21B89353938F}"/>
                </c:ext>
              </c:extLst>
            </c:dLbl>
            <c:dLbl>
              <c:idx val="6"/>
              <c:layout>
                <c:manualLayout>
                  <c:x val="2.5374154091547075E-2"/>
                  <c:y val="0.1335362952502888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A26AAF8-6F55-4DFA-B93A-8DFE81CBDFEE}" type="CELLRANGE">
                      <a:rPr lang="en-US"/>
                      <a:pPr>
                        <a:defRPr sz="8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44168069704593"/>
                      <c:h val="0.2189977347979697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848-4C7F-994A-21B89353938F}"/>
                </c:ext>
              </c:extLst>
            </c:dLbl>
            <c:dLbl>
              <c:idx val="7"/>
              <c:layout>
                <c:manualLayout>
                  <c:x val="-2.7809947730304927E-3"/>
                  <c:y val="2.201913700380215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E40B5F5-6FB1-4015-A5DD-E555C6D3993D}" type="CELLRANGE">
                      <a:rPr lang="ru-RU" sz="800" b="0" dirty="0"/>
                      <a:pPr>
                        <a:defRPr sz="8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94761469016885"/>
                      <c:h val="0.1470113343329999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848-4C7F-994A-21B89353938F}"/>
                </c:ext>
              </c:extLst>
            </c:dLbl>
            <c:dLbl>
              <c:idx val="8"/>
              <c:layout>
                <c:manualLayout>
                  <c:x val="-3.5779264274108264E-4"/>
                  <c:y val="6.606261279194126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CC598B54-2BA9-40F8-BBCA-2751DC5D35E6}" type="CELLRANGE">
                      <a:rPr lang="ru-RU" sz="800" b="0"/>
                      <a:pPr>
                        <a:defRPr sz="8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97230194458329"/>
                      <c:h val="0.158858562893688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848-4C7F-994A-21B89353938F}"/>
                </c:ext>
              </c:extLst>
            </c:dLbl>
            <c:dLbl>
              <c:idx val="9"/>
              <c:layout>
                <c:manualLayout>
                  <c:x val="-5.643883333322385E-3"/>
                  <c:y val="-1.7339268449328416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F22783D-AE23-4974-A639-B8484BC1EF5C}" type="CELLRANGE">
                      <a:rPr lang="ru-RU" sz="800" b="0"/>
                      <a:pPr>
                        <a:defRPr sz="8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26530412046182"/>
                      <c:h val="0.12499046340235286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B848-4C7F-994A-21B89353938F}"/>
                </c:ext>
              </c:extLst>
            </c:dLbl>
            <c:dLbl>
              <c:idx val="10"/>
              <c:layout>
                <c:manualLayout>
                  <c:x val="-3.4883687830517523E-3"/>
                  <c:y val="0.114509049017418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3D9EA1A-8AE7-4ADF-A995-59DBEE52E94C}" type="CELLRANGE">
                      <a:rPr lang="ru-RU" sz="800" b="0"/>
                      <a:pPr>
                        <a:defRPr sz="8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669772718464267"/>
                      <c:h val="0.1912073956834931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848-4C7F-994A-21B89353938F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B848-4C7F-994A-21B8935393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  <c15:showDataLabelsRange val="1"/>
              </c:ext>
            </c:extLst>
          </c:dLbls>
          <c:cat>
            <c:strRef>
              <c:f>'структура економіка'!$A$3:$A$13</c:f>
              <c:strCache>
                <c:ptCount val="11"/>
                <c:pt idx="0">
                  <c:v>Оплата праці з нарахуваннями 50 175,8 тис.грн або 74%</c:v>
                </c:pt>
                <c:pt idx="1">
                  <c:v>Предмети, матеріали, обладання та інвентар 1 353,9 тис.грн або 2%</c:v>
                </c:pt>
                <c:pt idx="2">
                  <c:v>Продукти харчування 2 891,1 тис.грн або 4%</c:v>
                </c:pt>
                <c:pt idx="3">
                  <c:v>Оплата послуг (крім комунальних) 315,2 тис.грн або 1%</c:v>
                </c:pt>
                <c:pt idx="4">
                  <c:v>Оплата комунальних послуг та енергоносіїв 5 143,8 тис.грн або 8%</c:v>
                </c:pt>
                <c:pt idx="5">
                  <c:v>Поточні та капітальні трансферти 5 726,5 тис.грн або 9%</c:v>
                </c:pt>
                <c:pt idx="6">
                  <c:v>Інші виплати населенню та інші поточні видатки 1 546,8 тис.грн або 2%</c:v>
                </c:pt>
                <c:pt idx="7">
                  <c:v>Оплата праці з нарахуваннями 340,2 тис.грн або 27%</c:v>
                </c:pt>
                <c:pt idx="8">
                  <c:v>Предмети, матеріали, обладання та інвентар 398,8 тис.грн або 32%</c:v>
                </c:pt>
                <c:pt idx="9">
                  <c:v>Продукти харчування 358,0 тис.грн або 29%</c:v>
                </c:pt>
                <c:pt idx="10">
                  <c:v>Оплата комунальних послуг, енергоносіїв, поточні трансферти 156,1 тис.грн або 12%</c:v>
                </c:pt>
              </c:strCache>
            </c:strRef>
          </c:cat>
          <c:val>
            <c:numRef>
              <c:f>'структура економіка'!$B$3:$B$13</c:f>
              <c:numCache>
                <c:formatCode>#,##0.0</c:formatCode>
                <c:ptCount val="11"/>
                <c:pt idx="0">
                  <c:v>50175.8</c:v>
                </c:pt>
                <c:pt idx="1">
                  <c:v>1353.9</c:v>
                </c:pt>
                <c:pt idx="2">
                  <c:v>2891.1</c:v>
                </c:pt>
                <c:pt idx="3">
                  <c:v>315.2</c:v>
                </c:pt>
                <c:pt idx="4">
                  <c:v>5143.8</c:v>
                </c:pt>
                <c:pt idx="5">
                  <c:v>5726.5</c:v>
                </c:pt>
                <c:pt idx="6">
                  <c:v>1546.8</c:v>
                </c:pt>
                <c:pt idx="7">
                  <c:v>340.2</c:v>
                </c:pt>
                <c:pt idx="8">
                  <c:v>398.8</c:v>
                </c:pt>
                <c:pt idx="9">
                  <c:v>358</c:v>
                </c:pt>
                <c:pt idx="10" formatCode="General">
                  <c:v>156.1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'структура економіка'!$A$3:$A$13</c15:f>
                <c15:dlblRangeCache>
                  <c:ptCount val="11"/>
                  <c:pt idx="0">
                    <c:v>Оплата праці з нарахуваннями 50 175,8 тис.грн або 74%</c:v>
                  </c:pt>
                  <c:pt idx="1">
                    <c:v>Предмети, матеріали, обладання та інвентар 1 353,9 тис.грн або 2%</c:v>
                  </c:pt>
                  <c:pt idx="2">
                    <c:v>Продукти харчування 2 891,1 тис.грн або 4%</c:v>
                  </c:pt>
                  <c:pt idx="3">
                    <c:v>Оплата послуг (крім комунальних) 315,2 тис.грн або 1%</c:v>
                  </c:pt>
                  <c:pt idx="4">
                    <c:v>Оплата комунальних послуг та енергоносіїв 5 143,8 тис.грн або 8%</c:v>
                  </c:pt>
                  <c:pt idx="5">
                    <c:v>Поточні та капітальні трансферти 5 726,5 тис.грн або 9%</c:v>
                  </c:pt>
                  <c:pt idx="6">
                    <c:v>Інші виплати населенню та інші поточні видатки 1 546,8 тис.грн або 2%</c:v>
                  </c:pt>
                  <c:pt idx="7">
                    <c:v>Оплата праці з нарахуваннями 340,2 тис.грн або 27%</c:v>
                  </c:pt>
                  <c:pt idx="8">
                    <c:v>Предмети, матеріали, обладання та інвентар 398,8 тис.грн або 32%</c:v>
                  </c:pt>
                  <c:pt idx="9">
                    <c:v>Продукти харчування 358,0 тис.грн або 29%</c:v>
                  </c:pt>
                  <c:pt idx="10">
                    <c:v>Оплата комунальних послуг, енергоносіїв, поточні трансферти 156,1 тис.грн або 12%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8-B848-4C7F-994A-21B893539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368"/>
        <c:splitType val="cust"/>
        <c:custSplit>
          <c:secondPiePt val="7"/>
          <c:secondPiePt val="8"/>
          <c:secondPiePt val="9"/>
          <c:secondPiePt val="10"/>
        </c:custSplit>
        <c:secondPieSize val="75"/>
        <c:serLines>
          <c:spPr>
            <a:ln w="9525" cap="flat" cmpd="sng" algn="ctr">
              <a:noFill/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9147690985656E-3"/>
          <c:y val="0.28624737438134157"/>
          <c:w val="0.79954212493615018"/>
          <c:h val="0.70581486017410611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38-4245-8EF7-3E6EA838C7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38-4245-8EF7-3E6EA838C71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38-4245-8EF7-3E6EA838C71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38-4245-8EF7-3E6EA838C71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B38-4245-8EF7-3E6EA838C71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B38-4245-8EF7-3E6EA838C71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B38-4245-8EF7-3E6EA838C71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B38-4245-8EF7-3E6EA838C71E}"/>
              </c:ext>
            </c:extLst>
          </c:dPt>
          <c:dLbls>
            <c:dLbl>
              <c:idx val="0"/>
              <c:layout>
                <c:manualLayout>
                  <c:x val="-0.2174088845950411"/>
                  <c:y val="-4.80148607720485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985F865-F58D-4088-98B4-CDEC4749157E}" type="CELLRAN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/>
                      <a:t> </a:t>
                    </a:r>
                    <a:fld id="{03E893DD-B2E3-4843-9D8B-A4D476CD4844}" type="PERCENTA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4989362964183218"/>
                      <c:h val="0.2529587893856364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B38-4245-8EF7-3E6EA838C71E}"/>
                </c:ext>
              </c:extLst>
            </c:dLbl>
            <c:dLbl>
              <c:idx val="1"/>
              <c:layout>
                <c:manualLayout>
                  <c:x val="0.13922690778890193"/>
                  <c:y val="-6.51929716387856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CCCCB28-F29A-4468-88EF-AF127668EEE3}" type="CELLRANGE">
                      <a:rPr lang="en-US" baseline="0" dirty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 dirty="0"/>
                      <a:t> </a:t>
                    </a:r>
                    <a:fld id="{E89C2FCF-56CB-4EF6-AC90-E5A4D4E98C50}" type="PERCENTAGE">
                      <a:rPr lang="en-US" baseline="0" dirty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071487093936007"/>
                      <c:h val="0.1708721524929884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B38-4245-8EF7-3E6EA838C71E}"/>
                </c:ext>
              </c:extLst>
            </c:dLbl>
            <c:dLbl>
              <c:idx val="2"/>
              <c:layout>
                <c:manualLayout>
                  <c:x val="6.1577405317596477E-3"/>
                  <c:y val="-8.47798028696235E-2"/>
                </c:manualLayout>
              </c:layout>
              <c:tx>
                <c:rich>
                  <a:bodyPr/>
                  <a:lstStyle/>
                  <a:p>
                    <a:fld id="{E952061C-E809-4333-B9B5-CC1BFD2B5CAA}" type="CELLRANGE">
                      <a:rPr lang="en-US" baseline="0"/>
                      <a:pPr/>
                      <a:t>[ДИАПАЗОН ЯЧЕЕК]</a:t>
                    </a:fld>
                    <a:r>
                      <a:rPr lang="en-US" baseline="0"/>
                      <a:t> </a:t>
                    </a:r>
                    <a:fld id="{9A34FB46-68D7-492C-9E99-5D423D6CFC2F}" type="PERCENTAGE">
                      <a:rPr lang="en-US" baseline="0"/>
                      <a:pPr/>
                      <a:t>[ПРОЦЕНТ]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052785637143382"/>
                      <c:h val="0.2260026187002108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B38-4245-8EF7-3E6EA838C71E}"/>
                </c:ext>
              </c:extLst>
            </c:dLbl>
            <c:dLbl>
              <c:idx val="3"/>
              <c:layout>
                <c:manualLayout>
                  <c:x val="4.9766068636392463E-2"/>
                  <c:y val="0.161355513627728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4F4181B8-4BE3-4B25-9DDF-D126E0D270C2}" type="CELLRANGE">
                      <a:rPr lang="en-US" baseline="0" dirty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 dirty="0"/>
                      <a:t> </a:t>
                    </a:r>
                    <a:fld id="{E8755443-AD57-436C-BFF8-FE0A653BF7D2}" type="PERCENTAGE">
                      <a:rPr lang="en-US" baseline="0" dirty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862650273496717"/>
                      <c:h val="0.1812089306091464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1B38-4245-8EF7-3E6EA838C71E}"/>
                </c:ext>
              </c:extLst>
            </c:dLbl>
            <c:dLbl>
              <c:idx val="4"/>
              <c:layout>
                <c:manualLayout>
                  <c:x val="-6.5313417805954635E-2"/>
                  <c:y val="-4.377675474839823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44D9F8D-8FE5-4D54-85E2-5AB0063CAA46}" type="CELLRAN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/>
                      <a:t> </a:t>
                    </a:r>
                    <a:fld id="{DE9FB366-503E-48A0-90CB-E39B45BC33D4}" type="PERCENTA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858124241650633"/>
                      <c:h val="0.2099726557258974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1B38-4245-8EF7-3E6EA838C71E}"/>
                </c:ext>
              </c:extLst>
            </c:dLbl>
            <c:dLbl>
              <c:idx val="5"/>
              <c:layout>
                <c:manualLayout>
                  <c:x val="0.3610301543370743"/>
                  <c:y val="-4.9002105420019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822D212-F5B0-43E0-B95A-D95D2FFDB0FA}" type="CELLRAN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/>
                      <a:t> </a:t>
                    </a:r>
                    <a:fld id="{BF114511-F3EB-42D4-9346-AA83B2471788}" type="PERCENTA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50125376136457656"/>
                      <c:h val="0.22197022932313676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1B38-4245-8EF7-3E6EA838C71E}"/>
                </c:ext>
              </c:extLst>
            </c:dLbl>
            <c:dLbl>
              <c:idx val="6"/>
              <c:layout>
                <c:manualLayout>
                  <c:x val="0.46135605180180983"/>
                  <c:y val="3.00749693908839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519289639317853"/>
                      <c:h val="0.216870410169510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1B38-4245-8EF7-3E6EA838C71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B38-4245-8EF7-3E6EA838C7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val>
            <c:numRef>
              <c:f>структура!$B$3:$B$9</c:f>
              <c:numCache>
                <c:formatCode>#,##0.00</c:formatCode>
                <c:ptCount val="7"/>
                <c:pt idx="0">
                  <c:v>15569.6</c:v>
                </c:pt>
                <c:pt idx="1">
                  <c:v>3093.8</c:v>
                </c:pt>
                <c:pt idx="2">
                  <c:v>2698.9</c:v>
                </c:pt>
                <c:pt idx="3">
                  <c:v>6890.8</c:v>
                </c:pt>
                <c:pt idx="4">
                  <c:v>527.9</c:v>
                </c:pt>
                <c:pt idx="5" formatCode="General">
                  <c:v>566.9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структура!$A$3:$A$8</c15:f>
                <c15:dlblRangeCache>
                  <c:ptCount val="6"/>
                  <c:pt idx="0">
                    <c:v>Податок на доходи фізичних осіб та податок на прибуток 15 569,6 тис.грн або</c:v>
                  </c:pt>
                  <c:pt idx="1">
                    <c:v>Акцизний податок 3 093,8 тис.грн або</c:v>
                  </c:pt>
                  <c:pt idx="2">
                    <c:v>Податок на майно 2 698,9 тис.грн або</c:v>
                  </c:pt>
                  <c:pt idx="3">
                    <c:v>Єдиний податок 6 890,8 тис.грн або</c:v>
                  </c:pt>
                  <c:pt idx="4">
                    <c:v>Плата за надання адміністративних послуг 527,9 тис.грн або</c:v>
                  </c:pt>
                  <c:pt idx="5">
                    <c:v>Надходження від орендної плати за комунальне майно, інші надходження, державне мито, рентна плата 566,9 тис.грн або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1B38-4245-8EF7-3E6EA838C7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7364057189733E-2"/>
          <c:y val="0.18852139074249102"/>
          <c:w val="0.72988050070315247"/>
          <c:h val="0.8114786092575089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E8-45CE-9AFF-D00196F3CB3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E8-45CE-9AFF-D00196F3CB3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4E8-45CE-9AFF-D00196F3CB3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4E8-45CE-9AFF-D00196F3CB3E}"/>
              </c:ext>
            </c:extLst>
          </c:dPt>
          <c:dLbls>
            <c:dLbl>
              <c:idx val="0"/>
              <c:layout>
                <c:manualLayout>
                  <c:x val="-0.33102614666101526"/>
                  <c:y val="-5.22976986924305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0936E8F-08D0-43C2-A9D1-D6934FA79009}" type="CELLRAN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/>
                      <a:t> </a:t>
                    </a:r>
                    <a:fld id="{57245CE9-FBB7-4E34-B37E-58B9419DC9CF}" type="PERCENTAG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737637456541263"/>
                      <c:h val="0.21027507962950026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4E8-45CE-9AFF-D00196F3CB3E}"/>
                </c:ext>
              </c:extLst>
            </c:dLbl>
            <c:dLbl>
              <c:idx val="1"/>
              <c:layout>
                <c:manualLayout>
                  <c:x val="-7.183279254072425E-2"/>
                  <c:y val="0.183524977627097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839BF5B-F8D3-46B8-8BED-4F35DD1C4BA9}" type="CELLRANGE">
                      <a:rPr lang="en-US" b="1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="1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fld id="{C9E54821-611A-409D-A1C1-2660364DD3DF}" type="PERCENTAGE">
                      <a:rPr lang="en-US" b="1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="1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46915437370600405"/>
                      <c:h val="0.39915197118234874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A4E8-45CE-9AFF-D00196F3CB3E}"/>
                </c:ext>
              </c:extLst>
            </c:dLbl>
            <c:dLbl>
              <c:idx val="2"/>
              <c:layout>
                <c:manualLayout>
                  <c:x val="-0.1619380884018907"/>
                  <c:y val="-1.7912298221213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648E61A-EE4F-45AB-9C46-337A9D4F252B}" type="CELLRANGE">
                      <a:rPr lang="en-US" baseline="0" dirty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[ДИАПАЗОН ЯЧЕЕК]</a:t>
                    </a:fld>
                    <a:r>
                      <a:rPr lang="en-US" baseline="0" dirty="0"/>
                      <a:t> </a:t>
                    </a:r>
                    <a:fld id="{DEACC4AB-F1C4-4355-A92A-786E39F17C11}" type="PERCENTAGE">
                      <a:rPr lang="en-US" baseline="0" dirty="0"/>
                      <a:pPr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8952632427047934"/>
                      <c:h val="0.2687765305198204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A4E8-45CE-9AFF-D00196F3CB3E}"/>
                </c:ext>
              </c:extLst>
            </c:dLbl>
            <c:dLbl>
              <c:idx val="3"/>
              <c:layout>
                <c:manualLayout>
                  <c:x val="0.15875971107269812"/>
                  <c:y val="0.12583963193475459"/>
                </c:manualLayout>
              </c:layout>
              <c:tx>
                <c:rich>
                  <a:bodyPr/>
                  <a:lstStyle/>
                  <a:p>
                    <a:fld id="{2D0B8FED-9EA6-4005-9F73-0A8EB1A49267}" type="CELLRANGE">
                      <a:rPr lang="en-US" baseline="0"/>
                      <a:pPr/>
                      <a:t>[ДИАПАЗОН ЯЧЕЕК]</a:t>
                    </a:fld>
                    <a:r>
                      <a:rPr lang="en-US" baseline="0"/>
                      <a:t> </a:t>
                    </a:r>
                    <a:fld id="{B7609BD8-414B-4275-ABCE-A629D280ECA7}" type="PERCENTAGE">
                      <a:rPr lang="en-US" baseline="0"/>
                      <a:pPr/>
                      <a:t>[ПРОЦЕНТ]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74616440095311"/>
                      <c:h val="0.282291255745384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A4E8-45CE-9AFF-D00196F3CB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val>
            <c:numRef>
              <c:f>структура!$B$21:$B$24</c:f>
              <c:numCache>
                <c:formatCode>#,##0.0</c:formatCode>
                <c:ptCount val="4"/>
                <c:pt idx="0">
                  <c:v>39.700000000000003</c:v>
                </c:pt>
                <c:pt idx="1">
                  <c:v>706.5</c:v>
                </c:pt>
                <c:pt idx="2">
                  <c:v>719.7</c:v>
                </c:pt>
                <c:pt idx="3">
                  <c:v>936.3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структура!$A$21:$A$24</c15:f>
                <c15:dlblRangeCache>
                  <c:ptCount val="4"/>
                  <c:pt idx="0">
                    <c:v>Екологічний податок, інше 39,7 тис.грн або</c:v>
                  </c:pt>
                  <c:pt idx="1">
                    <c:v>Надходження від плати за послуги, що надаються бюджетними установами згідно із законодавством 706,5 тис.грн або</c:v>
                  </c:pt>
                  <c:pt idx="2">
                    <c:v>Інші джерела власних надходжень бюджетних установ 719,7 тис.грн або</c:v>
                  </c:pt>
                  <c:pt idx="3">
                    <c:v>Кошти від продажу землі 936,3 тис.грн або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A4E8-45CE-9AFF-D00196F3C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доходи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виконання!$B$220</c:f>
              <c:strCache>
                <c:ptCount val="1"/>
                <c:pt idx="0">
                  <c:v>Податок та збір на доходи фізичних осіб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88888888888838E-2"/>
                  <c:y val="0.14814814814814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DAF-418F-9851-E045521F7966}"/>
                </c:ext>
              </c:extLst>
            </c:dLbl>
            <c:dLbl>
              <c:idx val="1"/>
              <c:layout>
                <c:manualLayout>
                  <c:x val="1.6666666666666666E-2"/>
                  <c:y val="0.143518518518518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DAF-418F-9851-E045521F7966}"/>
                </c:ext>
              </c:extLst>
            </c:dLbl>
            <c:dLbl>
              <c:idx val="2"/>
              <c:layout>
                <c:manualLayout>
                  <c:x val="2.2222222222222018E-2"/>
                  <c:y val="0.2083333333333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DAF-418F-9851-E045521F79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виконання!$C$219:$E$219</c:f>
              <c:strCache>
                <c:ptCount val="3"/>
                <c:pt idx="0">
                  <c:v>Факт І півріччя 2025 року</c:v>
                </c:pt>
                <c:pt idx="1">
                  <c:v>План І півріччя 2026 року</c:v>
                </c:pt>
                <c:pt idx="2">
                  <c:v>Факт І півріччя 2026 року</c:v>
                </c:pt>
              </c:strCache>
            </c:strRef>
          </c:cat>
          <c:val>
            <c:numRef>
              <c:f>виконання!$C$220:$E$220</c:f>
              <c:numCache>
                <c:formatCode>#,##0.0</c:formatCode>
                <c:ptCount val="3"/>
                <c:pt idx="0">
                  <c:v>12067.7</c:v>
                </c:pt>
                <c:pt idx="1">
                  <c:v>11832</c:v>
                </c:pt>
                <c:pt idx="2">
                  <c:v>15546.4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AF-418F-9851-E045521F7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7294200"/>
        <c:axId val="427295184"/>
        <c:axId val="0"/>
      </c:bar3DChart>
      <c:catAx>
        <c:axId val="42729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7295184"/>
        <c:crosses val="autoZero"/>
        <c:auto val="1"/>
        <c:lblAlgn val="ctr"/>
        <c:lblOffset val="100"/>
        <c:noMultiLvlLbl val="0"/>
      </c:catAx>
      <c:valAx>
        <c:axId val="42729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294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slope"/>
          <a:bevelB prst="slope"/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28780300802399"/>
          <c:y val="3.0911096771507669E-2"/>
          <c:w val="0.89071219699197601"/>
          <c:h val="0.5072976592304644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'найбільші платники'!$C$3</c:f>
              <c:strCache>
                <c:ptCount val="1"/>
                <c:pt idx="0">
                  <c:v>І квартал 2026 року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>
                <c:manualLayout>
                  <c:x val="1.1111111111111086E-2"/>
                  <c:y val="-0.263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365-417C-85E6-841ED21F72EB}"/>
                </c:ext>
              </c:extLst>
            </c:dLbl>
            <c:dLbl>
              <c:idx val="1"/>
              <c:layout>
                <c:manualLayout>
                  <c:x val="8.3333333333332829E-3"/>
                  <c:y val="-0.208333333333333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365-417C-85E6-841ED21F72EB}"/>
                </c:ext>
              </c:extLst>
            </c:dLbl>
            <c:dLbl>
              <c:idx val="2"/>
              <c:layout>
                <c:manualLayout>
                  <c:x val="1.1111111111111059E-2"/>
                  <c:y val="-0.15740740740740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365-417C-85E6-841ED21F72EB}"/>
                </c:ext>
              </c:extLst>
            </c:dLbl>
            <c:dLbl>
              <c:idx val="3"/>
              <c:layout>
                <c:manualLayout>
                  <c:x val="1.1111111111111112E-2"/>
                  <c:y val="-0.101851851851851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365-417C-85E6-841ED21F72EB}"/>
                </c:ext>
              </c:extLst>
            </c:dLbl>
            <c:dLbl>
              <c:idx val="4"/>
              <c:layout>
                <c:manualLayout>
                  <c:x val="1.3888888888888888E-2"/>
                  <c:y val="-0.106481481481481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365-417C-85E6-841ED21F72EB}"/>
                </c:ext>
              </c:extLst>
            </c:dLbl>
            <c:dLbl>
              <c:idx val="5"/>
              <c:layout>
                <c:manualLayout>
                  <c:x val="1.6666666666666566E-2"/>
                  <c:y val="-7.4074074074074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365-417C-85E6-841ED21F72EB}"/>
                </c:ext>
              </c:extLst>
            </c:dLbl>
            <c:dLbl>
              <c:idx val="6"/>
              <c:layout>
                <c:manualLayout>
                  <c:x val="1.9444444444444344E-2"/>
                  <c:y val="-7.4074074074074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365-417C-85E6-841ED21F72EB}"/>
                </c:ext>
              </c:extLst>
            </c:dLbl>
            <c:dLbl>
              <c:idx val="7"/>
              <c:layout>
                <c:manualLayout>
                  <c:x val="2.2222222222222223E-2"/>
                  <c:y val="-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365-417C-85E6-841ED21F72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'найбільші платники'!$B$4:$B$11</c:f>
              <c:strCache>
                <c:ptCount val="8"/>
                <c:pt idx="0">
                  <c:v>Відділ освіти, культури молоді та спорту міської ради </c:v>
                </c:pt>
                <c:pt idx="1">
                  <c:v>Вище професійне училище № 24      </c:v>
                </c:pt>
                <c:pt idx="2">
                  <c:v>Заставнівська міська рада</c:v>
                </c:pt>
                <c:pt idx="3">
                  <c:v>ПП «Західний буг»</c:v>
                </c:pt>
                <c:pt idx="4">
                  <c:v>Територіальне управління Державної судової адміністрації України в Чернівецькій області</c:v>
                </c:pt>
                <c:pt idx="5">
                  <c:v>Головне управління Пенсійного фонду України в Чернівецькій області</c:v>
                </c:pt>
                <c:pt idx="6">
                  <c:v>Чернівецька філія ТОВ «Газорозподільні мережі України»</c:v>
                </c:pt>
                <c:pt idx="7">
                  <c:v>АТ «Чернівціобленерго»</c:v>
                </c:pt>
              </c:strCache>
            </c:strRef>
          </c:cat>
          <c:val>
            <c:numRef>
              <c:f>'найбільші платники'!$C$4:$C$11</c:f>
              <c:numCache>
                <c:formatCode>#,##0.0</c:formatCode>
                <c:ptCount val="8"/>
                <c:pt idx="0">
                  <c:v>4062.9</c:v>
                </c:pt>
                <c:pt idx="1">
                  <c:v>1147.5</c:v>
                </c:pt>
                <c:pt idx="2">
                  <c:v>659.2</c:v>
                </c:pt>
                <c:pt idx="3">
                  <c:v>644.29999999999995</c:v>
                </c:pt>
                <c:pt idx="4">
                  <c:v>675.6</c:v>
                </c:pt>
                <c:pt idx="5">
                  <c:v>542.20000000000005</c:v>
                </c:pt>
                <c:pt idx="6">
                  <c:v>481.4</c:v>
                </c:pt>
                <c:pt idx="7">
                  <c:v>482.9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65-417C-85E6-841ED21F7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gapDepth val="22"/>
        <c:shape val="cylinder"/>
        <c:axId val="369852728"/>
        <c:axId val="369855352"/>
        <c:axId val="0"/>
      </c:bar3DChart>
      <c:catAx>
        <c:axId val="369852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9855352"/>
        <c:crosses val="autoZero"/>
        <c:auto val="1"/>
        <c:lblAlgn val="ctr"/>
        <c:lblOffset val="100"/>
        <c:noMultiLvlLbl val="0"/>
      </c:catAx>
      <c:valAx>
        <c:axId val="369855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9852728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5400000" vert="horz"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4880555555555555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282152230971131E-2"/>
          <c:y val="0.2282671731093264"/>
          <c:w val="0.88971784776902885"/>
          <c:h val="0.730493919537029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виконання!$C$89</c:f>
              <c:strCache>
                <c:ptCount val="1"/>
                <c:pt idx="0">
                  <c:v>Акцизний податок з вироблених в Україні підакцизних товарів (продукції) 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0.39849470400868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237-4782-AEC0-2704E671DBB0}"/>
                </c:ext>
              </c:extLst>
            </c:dLbl>
            <c:dLbl>
              <c:idx val="1"/>
              <c:layout>
                <c:manualLayout>
                  <c:x val="0"/>
                  <c:y val="0.27265427116383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237-4782-AEC0-2704E671DBB0}"/>
                </c:ext>
              </c:extLst>
            </c:dLbl>
            <c:dLbl>
              <c:idx val="2"/>
              <c:layout>
                <c:manualLayout>
                  <c:x val="2.777777777777676E-3"/>
                  <c:y val="0.235950811584090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237-4782-AEC0-2704E671DB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виконання!$B$90:$B$92</c:f>
              <c:strCache>
                <c:ptCount val="3"/>
                <c:pt idx="0">
                  <c:v>Факт І півріччя 2025 року</c:v>
                </c:pt>
                <c:pt idx="1">
                  <c:v>План І півріччя 2026 року</c:v>
                </c:pt>
                <c:pt idx="2">
                  <c:v>Факт І півріччя 2026 року</c:v>
                </c:pt>
              </c:strCache>
            </c:strRef>
          </c:cat>
          <c:val>
            <c:numRef>
              <c:f>виконання!$C$90:$C$92</c:f>
              <c:numCache>
                <c:formatCode>#,##0.0</c:formatCode>
                <c:ptCount val="3"/>
                <c:pt idx="0" formatCode="General">
                  <c:v>224.4</c:v>
                </c:pt>
                <c:pt idx="1">
                  <c:v>161</c:v>
                </c:pt>
                <c:pt idx="2">
                  <c:v>177.2</c:v>
                </c:pt>
              </c:numCache>
            </c:numRef>
          </c:val>
          <c:shape val="pyramid"/>
          <c:extLst>
            <c:ext xmlns:c16="http://schemas.microsoft.com/office/drawing/2014/chart" uri="{C3380CC4-5D6E-409C-BE32-E72D297353CC}">
              <c16:uniqueId val="{00000000-2237-4782-AEC0-2704E671D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1004392"/>
        <c:axId val="411020136"/>
        <c:axId val="0"/>
      </c:bar3DChart>
      <c:catAx>
        <c:axId val="411004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1020136"/>
        <c:crosses val="autoZero"/>
        <c:auto val="1"/>
        <c:lblAlgn val="ctr"/>
        <c:lblOffset val="100"/>
        <c:noMultiLvlLbl val="0"/>
      </c:catAx>
      <c:valAx>
        <c:axId val="41102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1004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844635486563717"/>
          <c:y val="9.259259259259258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57395215524811"/>
          <c:y val="0.31910518084264644"/>
          <c:w val="0.89042604784475188"/>
          <c:h val="0.626183799499260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виконання!$C$89</c:f>
              <c:strCache>
                <c:ptCount val="1"/>
                <c:pt idx="0">
                  <c:v>Акцизний податок з ввезених на митну територію України підакцизних товарів (продукції) 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7011864528137635E-3"/>
                  <c:y val="0.278638810199144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96C-468D-9CA7-11D63524C02B}"/>
                </c:ext>
              </c:extLst>
            </c:dLbl>
            <c:dLbl>
              <c:idx val="1"/>
              <c:layout>
                <c:manualLayout>
                  <c:x val="5.7011864528138164E-3"/>
                  <c:y val="0.239915307243782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96C-468D-9CA7-11D63524C02B}"/>
                </c:ext>
              </c:extLst>
            </c:dLbl>
            <c:dLbl>
              <c:idx val="2"/>
              <c:layout>
                <c:manualLayout>
                  <c:x val="1.1402372905627527E-2"/>
                  <c:y val="0.40455459087328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96C-468D-9CA7-11D63524C0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виконання!$B$90:$B$92</c:f>
              <c:strCache>
                <c:ptCount val="3"/>
                <c:pt idx="0">
                  <c:v>Факт І квартал 2025 року</c:v>
                </c:pt>
                <c:pt idx="1">
                  <c:v>План І квартал 2026 року</c:v>
                </c:pt>
                <c:pt idx="2">
                  <c:v>Факт І квартал 2026 року</c:v>
                </c:pt>
              </c:strCache>
            </c:strRef>
          </c:cat>
          <c:val>
            <c:numRef>
              <c:f>виконання!$C$90:$C$92</c:f>
              <c:numCache>
                <c:formatCode>#,##0.0</c:formatCode>
                <c:ptCount val="3"/>
                <c:pt idx="0">
                  <c:v>1139.3</c:v>
                </c:pt>
                <c:pt idx="1">
                  <c:v>1040</c:v>
                </c:pt>
                <c:pt idx="2">
                  <c:v>1552.6</c:v>
                </c:pt>
              </c:numCache>
            </c:numRef>
          </c:val>
          <c:shape val="pyramid"/>
          <c:extLst>
            <c:ext xmlns:c16="http://schemas.microsoft.com/office/drawing/2014/chart" uri="{C3380CC4-5D6E-409C-BE32-E72D297353CC}">
              <c16:uniqueId val="{00000000-796C-468D-9CA7-11D63524C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1004392"/>
        <c:axId val="411020136"/>
        <c:axId val="0"/>
      </c:bar3DChart>
      <c:catAx>
        <c:axId val="411004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1020136"/>
        <c:crosses val="autoZero"/>
        <c:auto val="1"/>
        <c:lblAlgn val="ctr"/>
        <c:lblOffset val="100"/>
        <c:noMultiLvlLbl val="0"/>
      </c:catAx>
      <c:valAx>
        <c:axId val="41102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1004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4851498670850807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213328837533482E-2"/>
          <c:y val="0.33267350020419756"/>
          <c:w val="0.91391383863331421"/>
          <c:h val="0.502678357818490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виконання!$C$89</c:f>
              <c:strCache>
                <c:ptCount val="1"/>
                <c:pt idx="0">
                  <c:v>Акцизний податок з реалізації суб`єктами господарювання роздрібної торгівлі підакцизних товарів 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462577818728725E-2"/>
                  <c:y val="0.22994381189262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A13-478C-809D-FE193D1B8ED8}"/>
                </c:ext>
              </c:extLst>
            </c:dLbl>
            <c:dLbl>
              <c:idx val="1"/>
              <c:layout>
                <c:manualLayout>
                  <c:x val="1.137386522713677E-2"/>
                  <c:y val="0.22685990901951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A13-478C-809D-FE193D1B8ED8}"/>
                </c:ext>
              </c:extLst>
            </c:dLbl>
            <c:dLbl>
              <c:idx val="2"/>
              <c:layout>
                <c:manualLayout>
                  <c:x val="1.9726513612502432E-2"/>
                  <c:y val="0.279323700391687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A13-478C-809D-FE193D1B8E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виконання!$B$90:$B$92</c:f>
              <c:strCache>
                <c:ptCount val="3"/>
                <c:pt idx="0">
                  <c:v>Факт І півріччя 2025 року</c:v>
                </c:pt>
                <c:pt idx="1">
                  <c:v>План І півріччя 2026 року</c:v>
                </c:pt>
                <c:pt idx="2">
                  <c:v>Факт І півріччя 2026 року</c:v>
                </c:pt>
              </c:strCache>
            </c:strRef>
          </c:cat>
          <c:val>
            <c:numRef>
              <c:f>виконання!$C$90:$C$92</c:f>
              <c:numCache>
                <c:formatCode>#,##0.0</c:formatCode>
                <c:ptCount val="3"/>
                <c:pt idx="0">
                  <c:v>1227.8</c:v>
                </c:pt>
                <c:pt idx="1">
                  <c:v>1125</c:v>
                </c:pt>
                <c:pt idx="2">
                  <c:v>1364</c:v>
                </c:pt>
              </c:numCache>
            </c:numRef>
          </c:val>
          <c:shape val="pyramid"/>
          <c:extLst>
            <c:ext xmlns:c16="http://schemas.microsoft.com/office/drawing/2014/chart" uri="{C3380CC4-5D6E-409C-BE32-E72D297353CC}">
              <c16:uniqueId val="{00000000-2A13-478C-809D-FE193D1B8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1004392"/>
        <c:axId val="411020136"/>
        <c:axId val="0"/>
      </c:bar3DChart>
      <c:catAx>
        <c:axId val="411004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spc="-1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1020136"/>
        <c:crosses val="autoZero"/>
        <c:auto val="1"/>
        <c:lblAlgn val="ctr"/>
        <c:lblOffset val="100"/>
        <c:noMultiLvlLbl val="0"/>
      </c:catAx>
      <c:valAx>
        <c:axId val="41102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1004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6098934991507413"/>
          <c:y val="1.0689048018233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0610116613847395E-2"/>
          <c:y val="0.10905779368697825"/>
          <c:w val="0.85565757681424182"/>
          <c:h val="0.790183259207758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виконання!$B$196</c:f>
              <c:strCache>
                <c:ptCount val="1"/>
                <c:pt idx="0">
                  <c:v>Податок на нерухоме майно 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25865899721035868"/>
                  <c:y val="-9.6201432164103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F63-4310-8C34-F6BF74C01C2B}"/>
                </c:ext>
              </c:extLst>
            </c:dLbl>
            <c:dLbl>
              <c:idx val="1"/>
              <c:layout>
                <c:manualLayout>
                  <c:x val="-0.16460118004295554"/>
                  <c:y val="-0.101545956173219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F63-4310-8C34-F6BF74C01C2B}"/>
                </c:ext>
              </c:extLst>
            </c:dLbl>
            <c:dLbl>
              <c:idx val="2"/>
              <c:layout>
                <c:manualLayout>
                  <c:x val="-0.66595062349372491"/>
                  <c:y val="-0.101545956173219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F63-4310-8C34-F6BF74C01C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виконання!$C$195:$E$195</c:f>
              <c:strCache>
                <c:ptCount val="3"/>
                <c:pt idx="0">
                  <c:v>Факт І півріччя 2025 року</c:v>
                </c:pt>
                <c:pt idx="1">
                  <c:v>План І півріччя 2026 року</c:v>
                </c:pt>
                <c:pt idx="2">
                  <c:v>Факт І півріччя 2026 року</c:v>
                </c:pt>
              </c:strCache>
            </c:strRef>
          </c:cat>
          <c:val>
            <c:numRef>
              <c:f>виконання!$C$196:$E$196</c:f>
              <c:numCache>
                <c:formatCode>#,##0.0</c:formatCode>
                <c:ptCount val="3"/>
                <c:pt idx="0">
                  <c:v>435.7</c:v>
                </c:pt>
                <c:pt idx="1">
                  <c:v>330</c:v>
                </c:pt>
                <c:pt idx="2">
                  <c:v>715.2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3-4310-8C34-F6BF74C01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9233744"/>
        <c:axId val="409229808"/>
        <c:axId val="0"/>
      </c:bar3DChart>
      <c:catAx>
        <c:axId val="409233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9229808"/>
        <c:crosses val="autoZero"/>
        <c:auto val="1"/>
        <c:lblAlgn val="ctr"/>
        <c:lblOffset val="100"/>
        <c:noMultiLvlLbl val="0"/>
      </c:catAx>
      <c:valAx>
        <c:axId val="409229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2337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0.21319</cdr:x>
      <cdr:y>0.04224</cdr:y>
    </cdr:from>
    <cdr:to>
      <cdr:x>0.52696</cdr:x>
      <cdr:y>0.08863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990049" y="220151"/>
          <a:ext cx="1457151" cy="24177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+ 15 587,4  або 130,2%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0.4348</cdr:x>
      <cdr:y>0.12621</cdr:y>
    </cdr:from>
    <cdr:to>
      <cdr:x>0.72876</cdr:x>
      <cdr:y>0.1761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019228" y="657786"/>
          <a:ext cx="1365148" cy="26001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+765,3  або 109,9%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0.31011</cdr:x>
      <cdr:y>0.301</cdr:y>
    </cdr:from>
    <cdr:to>
      <cdr:x>0.57492</cdr:x>
      <cdr:y>0.35398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440159" y="1568734"/>
          <a:ext cx="1229780" cy="27611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+71,0  або 132,4%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0.20974</cdr:x>
      <cdr:y>0.21153</cdr:y>
    </cdr:from>
    <cdr:to>
      <cdr:x>0.54012</cdr:x>
      <cdr:y>0.25577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974034" y="1102444"/>
          <a:ext cx="1534288" cy="23056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+12 751,8 або 138,5%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0.36241</cdr:x>
      <cdr:y>0.37658</cdr:y>
    </cdr:from>
    <cdr:to>
      <cdr:x>0.63199</cdr:x>
      <cdr:y>0.43062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1683041" y="1962670"/>
          <a:ext cx="1251932" cy="28164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+413,8  або 115,5%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0.37405</cdr:x>
      <cdr:y>0.64017</cdr:y>
    </cdr:from>
    <cdr:to>
      <cdr:x>0.64743</cdr:x>
      <cdr:y>0.69316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1737099" y="3336395"/>
          <a:ext cx="1269578" cy="27617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+858,2 або 124,0%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0.35994</cdr:x>
      <cdr:y>0.55939</cdr:y>
    </cdr:from>
    <cdr:to>
      <cdr:x>0.62061</cdr:x>
      <cdr:y>0.61457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1671548" y="2915394"/>
          <a:ext cx="1210553" cy="28758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+345,2 або 125,0%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0.3606</cdr:x>
      <cdr:y>0.47351</cdr:y>
    </cdr:from>
    <cdr:to>
      <cdr:x>0.6393</cdr:x>
      <cdr:y>0.52649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1674629" y="2467820"/>
          <a:ext cx="1294308" cy="27612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+161,5 або 109,1%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B8C3F-FFFA-4724-AEAD-E2BF90B8D4A6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26899-CA0B-49DE-96C2-17AE1DA269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61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26899-CA0B-49DE-96C2-17AE1DA269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34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30864C-61EF-48C1-8A57-CE19F155CD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5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53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882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5343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725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7735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852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138C2-72B8-4FB8-A89F-F76B6A6384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275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EA66B7-067F-44C4-B535-0F96C3A4C6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37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0B57C-E0F2-42D1-AC98-163FCE4D58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3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A2CBEE2-A63E-4AA2-94B8-016DBB2F869C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39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9BAC6-8EEC-46CF-9F8E-EC86064F31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91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4DB5648-323A-47D4-A45C-D5ED6664B982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146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6F21430-A3F4-4B62-AFD7-3766A467BD5C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824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A7EB7437-7D33-401A-BF7F-92A8ED848C31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480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A436127-5890-4680-A7E9-CE690E0F765B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399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41E82E7-DFD8-42FF-8D76-629B18D1A5CB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5385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B16EA7E-43E5-48CA-BA42-8AD8B7988329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257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D138D74-9C29-41C4-BA18-6B03527E7C07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9413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F757F63-9EFE-4D50-9CB5-1A4978055DBA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448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A8C744AB-0283-4489-B2EE-AD94B99DF3F2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136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9C9F4C4-2CD4-4365-A3A1-3FBD97F95DAD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2340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97AE82-8E07-4BEE-A227-9CAD029DF3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075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512BCB2-B196-4EB2-A64B-FE855C7A7596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82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EDB1E0CE-8A3C-43D7-8473-5CC21D9E9C30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99877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A6E47CFE-B444-49AE-AA9C-2C78F8A3BFF0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7543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4E87165-003A-4BD5-8329-E0FEC507B0C0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0852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60D9626-7062-4CEC-9180-A88C684E6CB0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35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D995B-0F46-4EE1-8898-3041CA1398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3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4A91FF-E239-4E97-BBCD-C055FDDDB5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44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F1AE2E-B9D8-43F5-A2DF-B2DC495273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08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8457CC-4CFC-4A28-9714-47CCFDBDC3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54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C20D8-9DD4-42B9-B871-6F4787F86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47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766F9-8838-4FE8-AA3A-0C1D047FDC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91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503E37F-4A64-4CDC-8F1D-88BF79B4F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34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E1F35694-1152-452D-963D-0EB747BD70ED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72A9EAB-6EA4-4BEF-94CB-62D8386CF4EF}" type="slidenum">
              <a:rPr lang="ru-RU" smtClean="0">
                <a:solidFill>
                  <a:srgbClr val="5FCBEF"/>
                </a:solidFill>
                <a:latin typeface="Trebuchet MS" panose="020B060302020202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FCBEF"/>
              </a:solidFill>
              <a:latin typeface="Trebuchet MS" panose="020B060302020202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56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10.xml"/><Relationship Id="rId7" Type="http://schemas.openxmlformats.org/officeDocument/2006/relationships/chart" Target="../charts/chart14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Relationship Id="rId9" Type="http://schemas.openxmlformats.org/officeDocument/2006/relationships/chart" Target="../charts/char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618608663_1-funart_pro-p-oboi-fon-zhelto-goluboi-fon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2075136"/>
            <a:ext cx="8856984" cy="205217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uk-UA" b="1" dirty="0" smtClean="0">
                <a:solidFill>
                  <a:srgbClr val="002060"/>
                </a:solidFill>
              </a:rPr>
              <a:t>Виконання бюджету Заставнівської міської територіальної громади 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за І ПІВРІЧЧЯ 2026 </a:t>
            </a:r>
            <a:r>
              <a:rPr lang="uk-UA" b="1" dirty="0" err="1" smtClean="0">
                <a:solidFill>
                  <a:srgbClr val="002060"/>
                </a:solidFill>
              </a:rPr>
              <a:t>рОкУ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148" y="4293096"/>
            <a:ext cx="1745675" cy="14369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Загальна площа території – 75,827 </a:t>
            </a:r>
            <a:r>
              <a:rPr lang="uk-UA" dirty="0" err="1" smtClean="0">
                <a:solidFill>
                  <a:schemeClr val="bg1"/>
                </a:solidFill>
              </a:rPr>
              <a:t>кв.км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876" y="104456"/>
            <a:ext cx="1944216" cy="19344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92280" y="4291608"/>
            <a:ext cx="1620982" cy="14369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Кількість населення – 9 251 осіб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172" y="4199735"/>
            <a:ext cx="4033758" cy="2566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25386568"/>
              </p:ext>
            </p:extLst>
          </p:nvPr>
        </p:nvGraphicFramePr>
        <p:xfrm>
          <a:off x="3835" y="2246164"/>
          <a:ext cx="6197389" cy="4611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-39828" y="9427"/>
            <a:ext cx="5587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fontAlgn="auto">
              <a:buNone/>
            </a:pPr>
            <a:r>
              <a:rPr lang="uk-UA" sz="16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Виконання планових показників </a:t>
            </a:r>
            <a:r>
              <a:rPr lang="uk-UA" sz="1600" b="1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доходів </a:t>
            </a:r>
            <a:r>
              <a:rPr lang="uk-UA" sz="16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міського бюджету в розрізі кодів доходів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6392192" y="1692173"/>
            <a:ext cx="2336279" cy="444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6280218" y="2420888"/>
            <a:ext cx="2448253" cy="3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5" y="496803"/>
            <a:ext cx="6037402" cy="1740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Заставнівської міської територіальної громади за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півріччя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 надійшло доходів у сумі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71 565,5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грн, що становить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110,5%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на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6 805,3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більше плану з урахуванням змін, в тому числі: по загальному фонду –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69 163,3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грн, або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112,0%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 показників звітного періоду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(+7 430,2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грн), та по спеціальному фонду –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2 402,2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грн, або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79,4%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уточненого плану на рік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(-624,9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грн). </a:t>
            </a:r>
          </a:p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доходи виконано в сумі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31 750,2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або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126,2%,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перевиконання складає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6 592,9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грн, в тому числі по: загальному фонду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+7 217,8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або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132,6%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(надійшло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29 347,9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при плані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22 130,1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грн); спеціальному фонду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-624,9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або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79,4%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(надійшло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2 402,2 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при плані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рік 3 027,1 тис. грн</a:t>
            </a:r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14" name="TextBox 8"/>
          <p:cNvSpPr txBox="1"/>
          <p:nvPr/>
        </p:nvSpPr>
        <p:spPr>
          <a:xfrm>
            <a:off x="2267744" y="2388293"/>
            <a:ext cx="2474698" cy="2198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+7 430,2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112,0%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(+18 011,7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135,2%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3072558" y="4143788"/>
            <a:ext cx="2358401" cy="2058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+1 665,8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131,9%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(+940,1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115,8%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2672324" y="4621040"/>
            <a:ext cx="2331724" cy="1767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+46,0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109,5%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(-35,6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93,7%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2672324" y="5036163"/>
            <a:ext cx="2217291" cy="1721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+91,8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127,4%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(+64,2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117,7%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2592986" y="5505373"/>
            <a:ext cx="1824213" cy="1649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+139,9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(-363,9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27,8%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8"/>
          <p:cNvSpPr txBox="1"/>
          <p:nvPr/>
        </p:nvSpPr>
        <p:spPr>
          <a:xfrm>
            <a:off x="3029292" y="6280869"/>
            <a:ext cx="2474698" cy="250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-624,9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79,4%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(+1 323,4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222,7%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8"/>
          <p:cNvSpPr txBox="1"/>
          <p:nvPr/>
        </p:nvSpPr>
        <p:spPr>
          <a:xfrm>
            <a:off x="2882334" y="3748249"/>
            <a:ext cx="2358401" cy="2058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+768,9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140,0%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(+344,9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114,7%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2843808" y="3275559"/>
            <a:ext cx="2358401" cy="2058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+767,8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133,0%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(+502,3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119,4%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3465465" y="2831078"/>
            <a:ext cx="2414389" cy="2222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+3 737,6 </a:t>
            </a:r>
            <a:r>
              <a:rPr lang="uk-UA" sz="7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131,6% 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(+3 390,7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129,0%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8"/>
          <p:cNvSpPr txBox="1"/>
          <p:nvPr/>
        </p:nvSpPr>
        <p:spPr>
          <a:xfrm>
            <a:off x="4639168" y="5856078"/>
            <a:ext cx="1356244" cy="278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+212,4 або 100,5%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(+13 062,3 </a:t>
            </a:r>
            <a:r>
              <a:rPr lang="uk-U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148,8% минулого </a:t>
            </a:r>
            <a:r>
              <a:rPr lang="uk-UA" sz="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року)</a:t>
            </a:r>
            <a:endParaRPr lang="uk-UA" sz="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849327" y="27989"/>
            <a:ext cx="3253726" cy="443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Структура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власних</a:t>
            </a:r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доходів</a:t>
            </a:r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бюджету за </a:t>
            </a:r>
            <a:r>
              <a:rPr lang="ru-RU" altLang="ru-RU" sz="16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І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півріччя</a:t>
            </a:r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2026 року</a:t>
            </a:r>
            <a:endParaRPr lang="ru-RU" sz="16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25796" y="452833"/>
            <a:ext cx="2869070" cy="228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i="1" dirty="0" smtClean="0">
                <a:solidFill>
                  <a:srgbClr val="0000FF"/>
                </a:solidFill>
              </a:rPr>
              <a:t>Загальний фонд – 29 347,9 тис. грн</a:t>
            </a:r>
            <a:endParaRPr lang="ru-RU" sz="12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20211"/>
              </p:ext>
            </p:extLst>
          </p:nvPr>
        </p:nvGraphicFramePr>
        <p:xfrm>
          <a:off x="6037746" y="655323"/>
          <a:ext cx="3106253" cy="3704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6045442" y="4359573"/>
            <a:ext cx="3029778" cy="228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i="1" dirty="0">
                <a:solidFill>
                  <a:srgbClr val="0000FF"/>
                </a:solidFill>
              </a:rPr>
              <a:t>С</a:t>
            </a:r>
            <a:r>
              <a:rPr lang="uk-UA" sz="1200" b="1" i="1" dirty="0" smtClean="0">
                <a:solidFill>
                  <a:srgbClr val="0000FF"/>
                </a:solidFill>
              </a:rPr>
              <a:t>пеціальний фонд – 2 402,2 тис. грн</a:t>
            </a:r>
            <a:endParaRPr lang="ru-RU" sz="12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128211"/>
              </p:ext>
            </p:extLst>
          </p:nvPr>
        </p:nvGraphicFramePr>
        <p:xfrm>
          <a:off x="5866008" y="4649163"/>
          <a:ext cx="3276672" cy="2218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42804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537943"/>
              </p:ext>
            </p:extLst>
          </p:nvPr>
        </p:nvGraphicFramePr>
        <p:xfrm>
          <a:off x="0" y="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Выгнутая вниз стрелка 5"/>
          <p:cNvSpPr/>
          <p:nvPr/>
        </p:nvSpPr>
        <p:spPr>
          <a:xfrm rot="9876421">
            <a:off x="2511613" y="573041"/>
            <a:ext cx="1208721" cy="288032"/>
          </a:xfrm>
          <a:prstGeom prst="curved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 rot="10228465">
            <a:off x="1320477" y="367401"/>
            <a:ext cx="2423682" cy="542409"/>
          </a:xfrm>
          <a:prstGeom prst="curved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8444" y="633717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+3 714,4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131,4%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7913" y="371757"/>
            <a:ext cx="1107171" cy="434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+3 372,0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128,8%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7903631"/>
              </p:ext>
            </p:extLst>
          </p:nvPr>
        </p:nvGraphicFramePr>
        <p:xfrm>
          <a:off x="0" y="2950272"/>
          <a:ext cx="4644009" cy="3907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2594" y="2692435"/>
            <a:ext cx="4391587" cy="30777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">
              <a:lnSpc>
                <a:spcPct val="100000"/>
              </a:lnSpc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платники ПДФО за </a:t>
            </a:r>
            <a:r>
              <a:rPr lang="uk-UA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півріччя </a:t>
            </a:r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873059" y="1"/>
            <a:ext cx="3987122" cy="3820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 акцизного податку 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144494"/>
              </p:ext>
            </p:extLst>
          </p:nvPr>
        </p:nvGraphicFramePr>
        <p:xfrm>
          <a:off x="4549565" y="358815"/>
          <a:ext cx="4572000" cy="160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Выгнутая вниз стрелка 16"/>
          <p:cNvSpPr/>
          <p:nvPr/>
        </p:nvSpPr>
        <p:spPr>
          <a:xfrm rot="11269509">
            <a:off x="5939995" y="805769"/>
            <a:ext cx="2066890" cy="386730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 rot="11134746">
            <a:off x="6862996" y="1056876"/>
            <a:ext cx="1113675" cy="265044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79053" y="790503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-47,2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79,0%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23291" y="1128504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+16,2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110,1%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812126"/>
              </p:ext>
            </p:extLst>
          </p:nvPr>
        </p:nvGraphicFramePr>
        <p:xfrm>
          <a:off x="4355976" y="1967903"/>
          <a:ext cx="4754411" cy="1677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Выгнутая вниз стрелка 21"/>
          <p:cNvSpPr/>
          <p:nvPr/>
        </p:nvSpPr>
        <p:spPr>
          <a:xfrm rot="10096621">
            <a:off x="6990267" y="2655989"/>
            <a:ext cx="968356" cy="265044"/>
          </a:xfrm>
          <a:prstGeom prst="curvedUp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низ стрелка 22"/>
          <p:cNvSpPr/>
          <p:nvPr/>
        </p:nvSpPr>
        <p:spPr>
          <a:xfrm rot="10369223">
            <a:off x="6001507" y="2478452"/>
            <a:ext cx="2001539" cy="454294"/>
          </a:xfrm>
          <a:prstGeom prst="curvedUp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01005" y="2420888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+413,3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136,3%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02409" y="2882441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+512,6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149,3%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428529"/>
              </p:ext>
            </p:extLst>
          </p:nvPr>
        </p:nvGraphicFramePr>
        <p:xfrm>
          <a:off x="4572000" y="3510283"/>
          <a:ext cx="4680520" cy="2056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7" name="Выгнутая вниз стрелка 26"/>
          <p:cNvSpPr/>
          <p:nvPr/>
        </p:nvSpPr>
        <p:spPr>
          <a:xfrm rot="10096621">
            <a:off x="7038406" y="4224029"/>
            <a:ext cx="968356" cy="265044"/>
          </a:xfrm>
          <a:prstGeom prst="curvedUp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низ стрелка 27"/>
          <p:cNvSpPr/>
          <p:nvPr/>
        </p:nvSpPr>
        <p:spPr>
          <a:xfrm rot="10649200">
            <a:off x="6045877" y="3988228"/>
            <a:ext cx="2001539" cy="454294"/>
          </a:xfrm>
          <a:prstGeom prst="curvedUp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00399" y="4156666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+136,2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111,1%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02409" y="4333813"/>
            <a:ext cx="112335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+239,0 </a:t>
            </a:r>
            <a:r>
              <a:rPr lang="ru-RU" sz="1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121,3%</a:t>
            </a:r>
            <a:endPara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бъект 3"/>
          <p:cNvSpPr txBox="1">
            <a:spLocks/>
          </p:cNvSpPr>
          <p:nvPr/>
        </p:nvSpPr>
        <p:spPr>
          <a:xfrm>
            <a:off x="4644010" y="5466878"/>
            <a:ext cx="4572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Пальне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території Заставнівської міської громади функціонує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АЗС Атом (ТОВ «ОРІОН+»), АЗС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VIK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(ТзОВ АПК «Захід </a:t>
            </a:r>
            <a:r>
              <a:rPr lang="uk-UA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агросервіс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62264" y="602647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Font typeface="Wingdings 3" charset="2"/>
              <a:buNone/>
            </a:pPr>
            <a:r>
              <a:rPr lang="uk-UA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</a:t>
            </a:r>
            <a:r>
              <a:rPr lang="uk-UA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платники акцизного збору</a:t>
            </a:r>
            <a:endParaRPr lang="uk-UA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ТзОВ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«ТАЙСТРА ГРУП» - 128,5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Рітейл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121,5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ФОП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ЛИПКА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 ВАСИЛЬОВИЧ-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83,1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68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0792" y="28384"/>
            <a:ext cx="8928992" cy="233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None/>
            </a:pPr>
            <a:r>
              <a:rPr lang="uk-UA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Місцеві податки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13643"/>
            <a:ext cx="91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І півріччя 2026 року 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надійшло 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9 599,4 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тис. грн, що більше минулорічних 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 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1 294,7 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тис. грн (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115,6%)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 більше до 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плану 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2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444,4 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тис. 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 (134,2%) </a:t>
            </a:r>
            <a:endParaRPr lang="uk-UA" sz="16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795375"/>
              </p:ext>
            </p:extLst>
          </p:nvPr>
        </p:nvGraphicFramePr>
        <p:xfrm>
          <a:off x="-36712" y="670573"/>
          <a:ext cx="2468236" cy="247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79512" y="1233129"/>
            <a:ext cx="1872208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620" y="1860644"/>
            <a:ext cx="1296144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620" y="2419231"/>
            <a:ext cx="1296144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року</a:t>
            </a:r>
          </a:p>
          <a:p>
            <a:pPr algn="ctr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897669" y="1376218"/>
            <a:ext cx="3001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208482" y="1372032"/>
            <a:ext cx="0" cy="11759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2" idx="3"/>
          </p:cNvCxnSpPr>
          <p:nvPr/>
        </p:nvCxnSpPr>
        <p:spPr>
          <a:xfrm flipH="1" flipV="1">
            <a:off x="1333764" y="2534204"/>
            <a:ext cx="864096" cy="170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166240" y="1959997"/>
            <a:ext cx="103237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304926" y="2213848"/>
            <a:ext cx="864296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+279,5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164,1%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66240" y="1627007"/>
            <a:ext cx="977199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+385,2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216,7%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537884"/>
              </p:ext>
            </p:extLst>
          </p:nvPr>
        </p:nvGraphicFramePr>
        <p:xfrm>
          <a:off x="2312742" y="670573"/>
          <a:ext cx="2494803" cy="2421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2588286" y="1257059"/>
            <a:ext cx="1872208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454260" y="1848267"/>
            <a:ext cx="1296144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614741" y="2415085"/>
            <a:ext cx="1296144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року</a:t>
            </a:r>
          </a:p>
          <a:p>
            <a:pPr algn="ctr"/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123075" y="1355046"/>
            <a:ext cx="450407" cy="89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648868" y="1959989"/>
            <a:ext cx="92121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570086" y="1372032"/>
            <a:ext cx="0" cy="11759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8" idx="3"/>
          </p:cNvCxnSpPr>
          <p:nvPr/>
        </p:nvCxnSpPr>
        <p:spPr>
          <a:xfrm flipH="1" flipV="1">
            <a:off x="3910885" y="2530058"/>
            <a:ext cx="639360" cy="65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758111" y="2179798"/>
            <a:ext cx="816242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+120,4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124,3%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634476" y="1639382"/>
            <a:ext cx="977199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+196,8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146,9%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Диаграмма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746373"/>
              </p:ext>
            </p:extLst>
          </p:nvPr>
        </p:nvGraphicFramePr>
        <p:xfrm>
          <a:off x="4557572" y="718396"/>
          <a:ext cx="2311561" cy="2421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4859056" y="1277307"/>
            <a:ext cx="1748586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851860" y="1848267"/>
            <a:ext cx="1296144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876935" y="2388711"/>
            <a:ext cx="1554769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року</a:t>
            </a:r>
          </a:p>
          <a:p>
            <a:pPr algn="ctr"/>
            <a:endParaRPr lang="ru-RU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V="1">
            <a:off x="6244464" y="1359517"/>
            <a:ext cx="45167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6166813" y="1959203"/>
            <a:ext cx="506616" cy="7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6687834" y="1348101"/>
            <a:ext cx="0" cy="11759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42" idx="3"/>
          </p:cNvCxnSpPr>
          <p:nvPr/>
        </p:nvCxnSpPr>
        <p:spPr>
          <a:xfrm flipH="1" flipV="1">
            <a:off x="6431704" y="2503684"/>
            <a:ext cx="231848" cy="276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5846046" y="2053887"/>
            <a:ext cx="770136" cy="278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-55,5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96,1%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678214" y="1512826"/>
            <a:ext cx="977199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+184,8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115,7%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6" name="Диаграмма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3678829"/>
              </p:ext>
            </p:extLst>
          </p:nvPr>
        </p:nvGraphicFramePr>
        <p:xfrm>
          <a:off x="6739461" y="727630"/>
          <a:ext cx="2396924" cy="2421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7" name="Прямоугольник 56"/>
          <p:cNvSpPr/>
          <p:nvPr/>
        </p:nvSpPr>
        <p:spPr>
          <a:xfrm>
            <a:off x="6966211" y="1265519"/>
            <a:ext cx="1260809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981186" y="1823942"/>
            <a:ext cx="1245834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</a:p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6958872" y="2382365"/>
            <a:ext cx="1268148" cy="26266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 </a:t>
            </a:r>
            <a:r>
              <a:rPr lang="uk-UA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року</a:t>
            </a:r>
          </a:p>
          <a:p>
            <a:pPr algn="ctr"/>
            <a:endParaRPr lang="ru-RU" dirty="0"/>
          </a:p>
        </p:txBody>
      </p:sp>
      <p:cxnSp>
        <p:nvCxnSpPr>
          <p:cNvPr id="60" name="Прямая соединительная линия 59"/>
          <p:cNvCxnSpPr>
            <a:stCxn id="57" idx="3"/>
          </p:cNvCxnSpPr>
          <p:nvPr/>
        </p:nvCxnSpPr>
        <p:spPr>
          <a:xfrm flipV="1">
            <a:off x="8227020" y="1379568"/>
            <a:ext cx="501063" cy="92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7950471" y="1975616"/>
            <a:ext cx="765542" cy="1021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8716013" y="1393212"/>
            <a:ext cx="5712" cy="113807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8301017" y="2531289"/>
            <a:ext cx="427066" cy="1272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7829720" y="1526904"/>
            <a:ext cx="898555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+1 665,8 </a:t>
            </a:r>
            <a:r>
              <a:rPr lang="ru-RU" sz="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131,9%</a:t>
            </a:r>
            <a:endParaRPr lang="ru-RU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903994" y="2009403"/>
            <a:ext cx="876367" cy="336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+940,1 </a:t>
            </a:r>
            <a:r>
              <a:rPr lang="ru-RU" sz="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115,8%</a:t>
            </a:r>
            <a:endParaRPr lang="ru-RU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3325647"/>
            <a:ext cx="9120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Неподаткових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І </a:t>
            </a:r>
            <a:r>
              <a:rPr lang="uk-UA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півріччя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надійшло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1085,1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268,0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132,8%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345,0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року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(75,9%)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280" y="3025188"/>
            <a:ext cx="33967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Неподаткові</a:t>
            </a:r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та 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інші</a:t>
            </a:r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платежі</a:t>
            </a:r>
            <a:endParaRPr lang="ru-RU" sz="2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8871" y="4709987"/>
            <a:ext cx="1757141" cy="26165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пів 2026 року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390722" y="4728011"/>
            <a:ext cx="1679685" cy="216519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І пів 2026 року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07387" y="4746508"/>
            <a:ext cx="1736051" cy="26165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І пів 2025 року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5" name="Диаграмма 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442297"/>
              </p:ext>
            </p:extLst>
          </p:nvPr>
        </p:nvGraphicFramePr>
        <p:xfrm>
          <a:off x="-13114" y="3792313"/>
          <a:ext cx="9125644" cy="306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6" name="Прямоугольник 75"/>
          <p:cNvSpPr/>
          <p:nvPr/>
        </p:nvSpPr>
        <p:spPr>
          <a:xfrm>
            <a:off x="526059" y="5086540"/>
            <a:ext cx="1355328" cy="22994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1 430,1 тис. грн</a:t>
            </a:r>
          </a:p>
          <a:p>
            <a:pPr algn="ctr"/>
            <a:endParaRPr lang="ru-RU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3621772" y="5054146"/>
            <a:ext cx="1179113" cy="229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817,1 тис. грн</a:t>
            </a:r>
          </a:p>
          <a:p>
            <a:pPr algn="ctr"/>
            <a:endParaRPr lang="ru-RU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7121904" y="5059397"/>
            <a:ext cx="1465900" cy="229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1 085,1 тис. грн</a:t>
            </a:r>
          </a:p>
          <a:p>
            <a:pPr algn="ctr"/>
            <a:endParaRPr lang="ru-RU" dirty="0"/>
          </a:p>
        </p:txBody>
      </p:sp>
      <p:graphicFrame>
        <p:nvGraphicFramePr>
          <p:cNvPr id="64" name="Диаграмма 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3750103"/>
              </p:ext>
            </p:extLst>
          </p:nvPr>
        </p:nvGraphicFramePr>
        <p:xfrm>
          <a:off x="3203917" y="3870364"/>
          <a:ext cx="2691583" cy="2069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1" y="6014081"/>
            <a:ext cx="6424943" cy="841483"/>
          </a:xfrm>
          <a:prstGeom prst="rect">
            <a:avLst/>
          </a:prstGeom>
        </p:spPr>
      </p:pic>
      <p:graphicFrame>
        <p:nvGraphicFramePr>
          <p:cNvPr id="67" name="Диаграмма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916738"/>
              </p:ext>
            </p:extLst>
          </p:nvPr>
        </p:nvGraphicFramePr>
        <p:xfrm>
          <a:off x="6772573" y="3937929"/>
          <a:ext cx="2908894" cy="2076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305730" y="4042535"/>
            <a:ext cx="522322" cy="227853"/>
          </a:xfrm>
          <a:prstGeom prst="rect">
            <a:avLst/>
          </a:prstGeom>
          <a:solidFill>
            <a:srgbClr val="67A9DB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111,4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460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681713" y="-18140"/>
            <a:ext cx="4499993" cy="445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None/>
            </a:pPr>
            <a:r>
              <a:rPr lang="uk-UA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виконання видаткової частини бюджету за     І півріччя 2026 року порівняно з минулим роком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4819508" y="306118"/>
            <a:ext cx="4211961" cy="1540347"/>
          </a:xfrm>
          <a:prstGeom prst="horizontalScrol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36576" tIns="27432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3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Видаткова</a:t>
            </a:r>
            <a:r>
              <a:rPr lang="ru-RU" sz="13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3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ru-RU" sz="1300" b="1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i="0" u="none" strike="noStrike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1300" b="1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3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 sz="1000"/>
            </a:pP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3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півріччя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року - 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53 905,4 </a:t>
            </a:r>
            <a:r>
              <a:rPr lang="ru-RU" sz="1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13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defRPr sz="1000"/>
            </a:pP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півріччя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-  68 406,2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13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defRPr sz="1000"/>
            </a:pPr>
            <a:r>
              <a:rPr lang="uk-UA" sz="1300" b="1" i="0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становить 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+14 500,8 тис.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126,9 </a:t>
            </a:r>
            <a:r>
              <a:rPr lang="ru-RU" sz="13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</a:t>
            </a:r>
            <a:r>
              <a:rPr lang="ru-RU" sz="13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13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1713305"/>
              </p:ext>
            </p:extLst>
          </p:nvPr>
        </p:nvGraphicFramePr>
        <p:xfrm>
          <a:off x="4511950" y="1637317"/>
          <a:ext cx="4644008" cy="521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8" y="478916"/>
            <a:ext cx="15121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фонд   67 153,1 тис. грн</a:t>
            </a:r>
            <a:endParaRPr lang="ru-RU" sz="1600" dirty="0"/>
          </a:p>
        </p:txBody>
      </p:sp>
      <p:sp>
        <p:nvSpPr>
          <p:cNvPr id="18" name="Заголовок 1"/>
          <p:cNvSpPr>
            <a:spLocks noGrp="1"/>
          </p:cNvSpPr>
          <p:nvPr/>
        </p:nvSpPr>
        <p:spPr>
          <a:xfrm>
            <a:off x="25986" y="-59384"/>
            <a:ext cx="4655727" cy="478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видатків загального та спеціального фондів бюджету громади за І півріччя 2026 року</a:t>
            </a:r>
            <a:r>
              <a:rPr lang="uk-UA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19872" y="1229015"/>
            <a:ext cx="147542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 фонд 1 253,1 тис. грн</a:t>
            </a:r>
            <a:endParaRPr lang="ru-RU" sz="1600" dirty="0"/>
          </a:p>
        </p:txBody>
      </p: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7268309"/>
              </p:ext>
            </p:extLst>
          </p:nvPr>
        </p:nvGraphicFramePr>
        <p:xfrm>
          <a:off x="-24385" y="796026"/>
          <a:ext cx="4586790" cy="303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6111541" y="5898513"/>
            <a:ext cx="1369346" cy="2694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-1 086,6 або 53,6%</a:t>
            </a:r>
            <a:endParaRPr lang="ru-RU" sz="1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49280" y="5407263"/>
            <a:ext cx="1369347" cy="2694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+220,6 або 120,3%</a:t>
            </a:r>
            <a:endParaRPr lang="ru-RU" sz="1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16184" y="1846465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фонд всього</a:t>
            </a:r>
            <a:endParaRPr lang="ru-RU" sz="1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729254" y="2279630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управління</a:t>
            </a:r>
            <a:endParaRPr lang="ru-RU" sz="1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819508" y="2687179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endParaRPr lang="ru-RU" sz="1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716420" y="3162086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 </a:t>
            </a:r>
            <a:r>
              <a:rPr lang="uk-UA" sz="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en-US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1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35818" y="3591516"/>
            <a:ext cx="1108650" cy="373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захист та соціальне забезпечення</a:t>
            </a:r>
            <a:endParaRPr lang="ru-RU" sz="1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88730" y="4043335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і мистецтво</a:t>
            </a:r>
            <a:endParaRPr lang="ru-RU" sz="1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76307" y="4480256"/>
            <a:ext cx="10276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культура і спорт</a:t>
            </a:r>
            <a:endParaRPr lang="ru-RU" sz="1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435817" y="4963480"/>
            <a:ext cx="1140339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Житлово-комунальне господарство, економічна та інша діяльність</a:t>
            </a:r>
            <a:endParaRPr lang="ru-RU" sz="1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566503" y="5433551"/>
            <a:ext cx="10276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Міжбюджетні трансферти</a:t>
            </a:r>
            <a:endParaRPr lang="ru-RU" sz="1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573062" y="5853225"/>
            <a:ext cx="10276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 фонд всього</a:t>
            </a:r>
            <a:endParaRPr lang="ru-RU" sz="1000" dirty="0"/>
          </a:p>
        </p:txBody>
      </p:sp>
      <p:graphicFrame>
        <p:nvGraphicFramePr>
          <p:cNvPr id="34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803861"/>
              </p:ext>
            </p:extLst>
          </p:nvPr>
        </p:nvGraphicFramePr>
        <p:xfrm>
          <a:off x="-24385" y="3965449"/>
          <a:ext cx="4566891" cy="2883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323528" y="3600846"/>
            <a:ext cx="15121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фонд   67 153,1 тис. грн</a:t>
            </a:r>
            <a:endParaRPr lang="ru-RU" sz="1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316471" y="4181273"/>
            <a:ext cx="1503037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 фонд 1 253,1 тис. грн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2953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81" y="36151"/>
            <a:ext cx="9084127" cy="296505"/>
          </a:xfrm>
        </p:spPr>
        <p:txBody>
          <a:bodyPr>
            <a:noAutofit/>
          </a:bodyPr>
          <a:lstStyle/>
          <a:p>
            <a:pPr algn="ctr"/>
            <a:r>
              <a:rPr lang="ru-RU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І ПІВРІЧЧІ 2026 року</a:t>
            </a:r>
            <a:r>
              <a:rPr lang="uk-UA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1" y="332656"/>
            <a:ext cx="9129050" cy="494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І півріччя 2026 року на </a:t>
            </a:r>
            <a:r>
              <a:rPr lang="uk-UA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 </a:t>
            </a:r>
            <a:r>
              <a:rPr lang="uk-UA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програм </a:t>
            </a:r>
            <a:r>
              <a:rPr lang="uk-UA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 кошти в сумі </a:t>
            </a:r>
            <a:r>
              <a:rPr lang="uk-UA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9 596,7 тис</a:t>
            </a:r>
            <a:r>
              <a:rPr lang="uk-UA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endParaRPr lang="ru-RU" sz="1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96276" y="2594496"/>
            <a:ext cx="2591757" cy="71414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Заставнівської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2026-2028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59,7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96276" y="3584954"/>
            <a:ext cx="2642242" cy="6088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благоустрою та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дорожнього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Заставнівської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2026-2028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 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4 417,0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22640" y="733065"/>
            <a:ext cx="2549390" cy="71354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малозабезпечених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верств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2024-2026 роки 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133,8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57347" y="5954078"/>
            <a:ext cx="2803029" cy="74804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Міська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аптечним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закладам на 2024-2026 роки 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290,2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8635" y="5949280"/>
            <a:ext cx="2585561" cy="75284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"Про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закладах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Заставнівської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 на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3 249,0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18635" y="1497616"/>
            <a:ext cx="2569398" cy="88571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соціальну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догляду на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непрофесійній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Заставнівської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2026-2028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24,1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16846" y="731982"/>
            <a:ext cx="2679173" cy="7662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АТО/ООС,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Захисниць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сімей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загиблих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померлих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Захисниць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2024-2026 роки </a:t>
            </a:r>
          </a:p>
          <a:p>
            <a:pPr algn="ctr"/>
            <a:r>
              <a:rPr lang="uk-UA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53,5 </a:t>
            </a:r>
            <a:r>
              <a:rPr lang="uk-UA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64521" y="2785000"/>
            <a:ext cx="2707788" cy="71414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безоплатного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поховання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загиблих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померлих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військовослужбовців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бойових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endParaRPr lang="ru-RU" sz="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16,9 </a:t>
            </a:r>
            <a:r>
              <a:rPr lang="uk-UA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00" y="1259963"/>
            <a:ext cx="1331640" cy="96334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8247" y="731044"/>
            <a:ext cx="1456989" cy="513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захист населення </a:t>
            </a:r>
          </a:p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57,9 тис. грн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20" y="1446611"/>
            <a:ext cx="1359380" cy="1500148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7632440" y="889417"/>
            <a:ext cx="1571691" cy="557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</a:t>
            </a:r>
            <a:r>
              <a:rPr lang="uk-UA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</a:t>
            </a:r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військовослужбовців</a:t>
            </a:r>
          </a:p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797,6 тис. грн 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82260" y="5265708"/>
            <a:ext cx="1450765" cy="547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 </a:t>
            </a:r>
            <a:r>
              <a:rPr lang="uk-UA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 </a:t>
            </a:r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</a:p>
          <a:p>
            <a:pPr algn="ctr"/>
            <a:r>
              <a:rPr lang="uk-UA" sz="1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290,2 </a:t>
            </a:r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863" y="5831471"/>
            <a:ext cx="1187624" cy="9884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00" y="5671192"/>
            <a:ext cx="1187625" cy="87244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29840" y="5215028"/>
            <a:ext cx="1276122" cy="37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</a:p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3 435,0 тис. грн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77" y="2657119"/>
            <a:ext cx="1245485" cy="69681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6181" y="2250949"/>
            <a:ext cx="1691030" cy="413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управління</a:t>
            </a:r>
          </a:p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59,7 тис. грн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4271" y="3470946"/>
            <a:ext cx="1487868" cy="582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Благоустрій населених пунктів</a:t>
            </a:r>
          </a:p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4 436,3 тис. грн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2" y="4084578"/>
            <a:ext cx="1041684" cy="816864"/>
          </a:xfrm>
          <a:prstGeom prst="rect">
            <a:avLst/>
          </a:prstGeom>
        </p:spPr>
      </p:pic>
      <p:cxnSp>
        <p:nvCxnSpPr>
          <p:cNvPr id="29" name="Прямая со стрелкой 28"/>
          <p:cNvCxnSpPr>
            <a:stCxn id="18" idx="3"/>
            <a:endCxn id="12" idx="1"/>
          </p:cNvCxnSpPr>
          <p:nvPr/>
        </p:nvCxnSpPr>
        <p:spPr>
          <a:xfrm flipV="1">
            <a:off x="1568140" y="1089838"/>
            <a:ext cx="554500" cy="651797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8" idx="3"/>
            <a:endCxn id="16" idx="1"/>
          </p:cNvCxnSpPr>
          <p:nvPr/>
        </p:nvCxnSpPr>
        <p:spPr>
          <a:xfrm>
            <a:off x="1568140" y="1741635"/>
            <a:ext cx="550495" cy="198839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0" idx="1"/>
            <a:endCxn id="3" idx="3"/>
          </p:cNvCxnSpPr>
          <p:nvPr/>
        </p:nvCxnSpPr>
        <p:spPr>
          <a:xfrm flipH="1" flipV="1">
            <a:off x="7496019" y="1115116"/>
            <a:ext cx="288601" cy="1081569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0" idx="1"/>
            <a:endCxn id="5" idx="3"/>
          </p:cNvCxnSpPr>
          <p:nvPr/>
        </p:nvCxnSpPr>
        <p:spPr>
          <a:xfrm flipH="1">
            <a:off x="7572309" y="2196685"/>
            <a:ext cx="212311" cy="945388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4856959" y="1586258"/>
            <a:ext cx="2679173" cy="111654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 на/за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en-US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ятних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могилах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загиблих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померлих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Захисників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Захисниць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поховані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кладовищах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Заставнівської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727,2 </a:t>
            </a:r>
            <a:r>
              <a:rPr lang="uk-UA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ru-RU" sz="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>
            <a:stCxn id="20" idx="1"/>
            <a:endCxn id="30" idx="3"/>
          </p:cNvCxnSpPr>
          <p:nvPr/>
        </p:nvCxnSpPr>
        <p:spPr>
          <a:xfrm flipH="1" flipV="1">
            <a:off x="7536132" y="2144529"/>
            <a:ext cx="248488" cy="52156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2112455" y="5142080"/>
            <a:ext cx="2585561" cy="75284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Обдаровані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2026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преміювання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учнівської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спорту Заставнівської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</a:t>
            </a:r>
            <a:endParaRPr lang="ru-RU" sz="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186,0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59" name="Прямая со стрелкой 58"/>
          <p:cNvCxnSpPr>
            <a:stCxn id="7" idx="3"/>
            <a:endCxn id="58" idx="1"/>
          </p:cNvCxnSpPr>
          <p:nvPr/>
        </p:nvCxnSpPr>
        <p:spPr>
          <a:xfrm flipV="1">
            <a:off x="1424125" y="5518501"/>
            <a:ext cx="688330" cy="588911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endCxn id="15" idx="1"/>
          </p:cNvCxnSpPr>
          <p:nvPr/>
        </p:nvCxnSpPr>
        <p:spPr>
          <a:xfrm>
            <a:off x="1424125" y="6104010"/>
            <a:ext cx="694510" cy="221691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9" idx="1"/>
          </p:cNvCxnSpPr>
          <p:nvPr/>
        </p:nvCxnSpPr>
        <p:spPr>
          <a:xfrm>
            <a:off x="1542139" y="2949286"/>
            <a:ext cx="554137" cy="2283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Скругленный прямоугольник 64"/>
          <p:cNvSpPr/>
          <p:nvPr/>
        </p:nvSpPr>
        <p:spPr>
          <a:xfrm>
            <a:off x="2071033" y="4257111"/>
            <a:ext cx="2642242" cy="6088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Заставнівської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2025-2027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 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19,3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6" name="Прямая со стрелкой 65"/>
          <p:cNvCxnSpPr>
            <a:endCxn id="10" idx="1"/>
          </p:cNvCxnSpPr>
          <p:nvPr/>
        </p:nvCxnSpPr>
        <p:spPr>
          <a:xfrm flipV="1">
            <a:off x="1295716" y="3889387"/>
            <a:ext cx="800560" cy="461917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1296203" y="4351304"/>
            <a:ext cx="774830" cy="325305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7572309" y="3557489"/>
            <a:ext cx="1571691" cy="557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 сил безпеки та оборони</a:t>
            </a:r>
          </a:p>
          <a:p>
            <a:pPr algn="ctr"/>
            <a:r>
              <a:rPr lang="uk-UA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420,0 тис. грн 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9717" y="4133197"/>
            <a:ext cx="1129185" cy="1072277"/>
          </a:xfrm>
          <a:prstGeom prst="rect">
            <a:avLst/>
          </a:prstGeom>
        </p:spPr>
      </p:pic>
      <p:sp>
        <p:nvSpPr>
          <p:cNvPr id="75" name="Скругленный прямоугольник 74"/>
          <p:cNvSpPr/>
          <p:nvPr/>
        </p:nvSpPr>
        <p:spPr>
          <a:xfrm>
            <a:off x="4864521" y="4009012"/>
            <a:ext cx="2803029" cy="6675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правопорушень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Заставнівської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2026-2028 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 </a:t>
            </a: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120,0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875435" y="4725412"/>
            <a:ext cx="2803029" cy="74804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гвардії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формувань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2026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300,0 </a:t>
            </a:r>
            <a:r>
              <a:rPr lang="ru-RU" sz="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77" name="Прямая со стрелкой 76"/>
          <p:cNvCxnSpPr>
            <a:stCxn id="74" idx="1"/>
          </p:cNvCxnSpPr>
          <p:nvPr/>
        </p:nvCxnSpPr>
        <p:spPr>
          <a:xfrm flipH="1" flipV="1">
            <a:off x="7649253" y="4086831"/>
            <a:ext cx="250464" cy="582505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7678464" y="4696180"/>
            <a:ext cx="210360" cy="187389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73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029"/>
            <a:ext cx="8614610" cy="756461"/>
          </a:xfrm>
        </p:spPr>
        <p:txBody>
          <a:bodyPr>
            <a:noAutofit/>
          </a:bodyPr>
          <a:lstStyle/>
          <a:p>
            <a:pPr algn="ctr"/>
            <a:r>
              <a:rPr lang="uk-UA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Мережа, штати та контингенти бюджетних установ Заставнівської міської територіальної громади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3086" name="Picture 14" descr="Культура фон - 6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470652"/>
            <a:ext cx="1636338" cy="139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928329" y="2621293"/>
            <a:ext cx="110391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srgbClr val="2E946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і мистецтво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srgbClr val="2E946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uk-UA" sz="1050" dirty="0">
                <a:solidFill>
                  <a:srgbClr val="2E946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штатних одиниць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srgbClr val="2E946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3 750 </a:t>
            </a:r>
            <a:r>
              <a:rPr lang="uk-UA" sz="1050" dirty="0">
                <a:solidFill>
                  <a:srgbClr val="2E946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відвідувачів </a:t>
            </a:r>
            <a:endParaRPr lang="ru-RU" sz="1050" dirty="0">
              <a:solidFill>
                <a:srgbClr val="2E946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8" name="Picture 16" descr="Спортивный фон для презентации - 64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75" y="2470652"/>
            <a:ext cx="1723081" cy="173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Скругленный прямоугольник 43"/>
          <p:cNvSpPr/>
          <p:nvPr/>
        </p:nvSpPr>
        <p:spPr>
          <a:xfrm>
            <a:off x="5606663" y="2525735"/>
            <a:ext cx="1635832" cy="6843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культура і спорт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268 </a:t>
            </a:r>
            <a:r>
              <a:rPr lang="uk-UA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вихованців</a:t>
            </a:r>
            <a:endParaRPr lang="uk-UA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штатних одиниць 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92" name="Picture 20" descr="Соціальний захист: реформу системи диктує сьогоден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595" y="4697282"/>
            <a:ext cx="2111350" cy="111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Скругленный прямоугольник 47"/>
          <p:cNvSpPr/>
          <p:nvPr/>
        </p:nvSpPr>
        <p:spPr>
          <a:xfrm>
            <a:off x="5993585" y="4238066"/>
            <a:ext cx="2557942" cy="212990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захист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05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</a:t>
            </a:r>
            <a:r>
              <a:rPr lang="uk-UA" sz="97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отримувачів </a:t>
            </a:r>
            <a:r>
              <a:rPr lang="uk-UA" sz="97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послуг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штатних одиниць 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339078" y="835035"/>
            <a:ext cx="2951124" cy="1571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</a:t>
            </a: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01.07.2026 </a:t>
            </a:r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 налічує: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uk-UA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endParaRPr lang="uk-UA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355 штатних одиниць                                  </a:t>
            </a:r>
            <a:endParaRPr lang="uk-UA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отримувачів </a:t>
            </a:r>
            <a:r>
              <a:rPr lang="uk-UA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послуг  </a:t>
            </a:r>
            <a:endParaRPr lang="uk-UA" sz="1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1 083 учні       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268 вихованців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 дошкільнят</a:t>
            </a:r>
            <a:endParaRPr lang="uk-UA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ысказывания об образовани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4" y="3120674"/>
            <a:ext cx="5517995" cy="37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>
            <a:off x="2915817" y="5133654"/>
            <a:ext cx="2232247" cy="625941"/>
            <a:chOff x="3471514" y="-56558"/>
            <a:chExt cx="2351511" cy="2037235"/>
          </a:xfrm>
          <a:solidFill>
            <a:srgbClr val="FFEEB9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5" name="Овал 34"/>
            <p:cNvSpPr/>
            <p:nvPr/>
          </p:nvSpPr>
          <p:spPr>
            <a:xfrm>
              <a:off x="3471514" y="-56558"/>
              <a:ext cx="2351511" cy="2037235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Овал 4"/>
            <p:cNvSpPr txBox="1"/>
            <p:nvPr/>
          </p:nvSpPr>
          <p:spPr>
            <a:xfrm>
              <a:off x="3815885" y="241788"/>
              <a:ext cx="1662769" cy="144054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88" tIns="14288" rIns="14288" bIns="14288" numCol="1" spcCol="1270" anchor="ctr" anchorCtr="0">
              <a:noAutofit/>
            </a:bodyPr>
            <a:lstStyle/>
            <a:p>
              <a:pPr algn="ctr" defTabSz="685800"/>
              <a:endParaRPr lang="uk-UA" altLang="ru-RU" sz="1125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altLang="ru-RU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Загальна середн</a:t>
              </a:r>
              <a:r>
                <a:rPr lang="uk-UA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я</a:t>
              </a:r>
              <a:r>
                <a:rPr lang="uk-UA" altLang="ru-RU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 освіта</a:t>
              </a:r>
            </a:p>
            <a:p>
              <a:pPr algn="ctr" defTabSz="685800"/>
              <a:r>
                <a:rPr lang="uk-UA" altLang="ru-RU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1 </a:t>
              </a:r>
              <a:r>
                <a:rPr lang="uk-UA" altLang="ru-RU" sz="1100" b="1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083</a:t>
              </a:r>
              <a:r>
                <a:rPr lang="en-US" altLang="ru-RU" sz="1100" b="1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 </a:t>
              </a:r>
              <a:r>
                <a:rPr lang="uk-UA" sz="1100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учні</a:t>
              </a:r>
              <a:endParaRPr lang="uk-UA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sz="1100" b="1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190</a:t>
              </a:r>
              <a:r>
                <a:rPr lang="uk-UA" sz="1100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 </a:t>
              </a:r>
              <a:r>
                <a:rPr lang="uk-UA" sz="1100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штатні одиниці</a:t>
              </a:r>
              <a:endParaRPr lang="en-US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sz="1125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 </a:t>
              </a:r>
              <a:endParaRPr lang="uk-UA" altLang="ru-RU" sz="1125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976027" y="5782518"/>
            <a:ext cx="2172037" cy="585678"/>
            <a:chOff x="673476" y="2479696"/>
            <a:chExt cx="2292008" cy="2004353"/>
          </a:xfrm>
          <a:solidFill>
            <a:srgbClr val="FFEEB9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8" name="Овал 37"/>
            <p:cNvSpPr/>
            <p:nvPr/>
          </p:nvSpPr>
          <p:spPr>
            <a:xfrm>
              <a:off x="673476" y="2479696"/>
              <a:ext cx="2292008" cy="2004353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Овал 4"/>
            <p:cNvSpPr txBox="1"/>
            <p:nvPr/>
          </p:nvSpPr>
          <p:spPr>
            <a:xfrm>
              <a:off x="1009133" y="2773227"/>
              <a:ext cx="1620694" cy="141729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algn="ctr" defTabSz="685800"/>
              <a:r>
                <a:rPr lang="uk-UA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Дошкільна освіта</a:t>
              </a:r>
            </a:p>
            <a:p>
              <a:pPr algn="ctr" defTabSz="685800"/>
              <a:r>
                <a:rPr lang="uk-UA" altLang="ru-RU" sz="1100" b="1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159 </a:t>
              </a:r>
              <a:r>
                <a:rPr lang="uk-UA" sz="1100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дітей</a:t>
              </a:r>
              <a:endParaRPr lang="en-US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altLang="ru-RU" sz="1100" b="1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41 </a:t>
              </a:r>
              <a:r>
                <a:rPr lang="uk-UA" altLang="ru-RU" sz="1100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штатна одиниця</a:t>
              </a:r>
              <a:endParaRPr lang="ru-RU" altLang="ru-RU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072532" y="4943520"/>
            <a:ext cx="1866875" cy="615119"/>
            <a:chOff x="3676312" y="4432533"/>
            <a:chExt cx="2148458" cy="1789010"/>
          </a:xfrm>
          <a:solidFill>
            <a:srgbClr val="FFEEB9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1" name="Овал 40"/>
            <p:cNvSpPr/>
            <p:nvPr/>
          </p:nvSpPr>
          <p:spPr>
            <a:xfrm>
              <a:off x="3676312" y="4432533"/>
              <a:ext cx="2148458" cy="1789010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Овал 4"/>
            <p:cNvSpPr txBox="1"/>
            <p:nvPr/>
          </p:nvSpPr>
          <p:spPr>
            <a:xfrm>
              <a:off x="3990946" y="4694527"/>
              <a:ext cx="1519190" cy="126502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algn="ctr" defTabSz="685800"/>
              <a:r>
                <a:rPr lang="uk-UA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Мистецька освіта</a:t>
              </a:r>
            </a:p>
            <a:p>
              <a:pPr algn="ctr" defTabSz="685800"/>
              <a:r>
                <a:rPr lang="uk-UA" altLang="ru-RU" sz="1100" b="1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209  </a:t>
              </a:r>
              <a:r>
                <a:rPr lang="uk-UA" sz="1100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учнів</a:t>
              </a:r>
              <a:r>
                <a:rPr lang="en-US" sz="1100" dirty="0" smtClean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 </a:t>
              </a:r>
              <a:endParaRPr lang="en-US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30</a:t>
              </a:r>
              <a:r>
                <a:rPr lang="uk-UA" sz="1100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 штатних одиниць</a:t>
              </a:r>
              <a:endParaRPr lang="ru-RU" altLang="ru-RU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749094" y="5558639"/>
            <a:ext cx="1965141" cy="651139"/>
            <a:chOff x="6346847" y="2402668"/>
            <a:chExt cx="2564671" cy="1909947"/>
          </a:xfrm>
          <a:solidFill>
            <a:srgbClr val="FFEEB9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6" name="Овал 45"/>
            <p:cNvSpPr/>
            <p:nvPr/>
          </p:nvSpPr>
          <p:spPr>
            <a:xfrm>
              <a:off x="6346847" y="2402668"/>
              <a:ext cx="2564671" cy="1909947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 txBox="1"/>
            <p:nvPr/>
          </p:nvSpPr>
          <p:spPr>
            <a:xfrm>
              <a:off x="6595846" y="2911434"/>
              <a:ext cx="2066672" cy="44620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algn="ctr" defTabSz="685800"/>
              <a:endParaRPr lang="uk-UA" sz="1100" b="1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Централізована бухгалтерія</a:t>
              </a:r>
              <a:endParaRPr lang="en-US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  <a:p>
              <a:pPr algn="ctr" defTabSz="685800"/>
              <a:r>
                <a:rPr lang="uk-UA" sz="1100" b="1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5 </a:t>
              </a:r>
              <a:r>
                <a:rPr lang="uk-UA" sz="1100" dirty="0">
                  <a:ln/>
                  <a:solidFill>
                    <a:srgbClr val="2C3C43">
                      <a:lumMod val="50000"/>
                    </a:srgbClr>
                  </a:solidFill>
                  <a:latin typeface="Times New Roman" panose="02020603050405020304" pitchFamily="18" charset="0"/>
                  <a:cs typeface="Arial" charset="0"/>
                </a:rPr>
                <a:t>штатних одиниць </a:t>
              </a:r>
              <a:endParaRPr lang="ru-RU" altLang="ru-RU" sz="1100" dirty="0">
                <a:ln/>
                <a:solidFill>
                  <a:srgbClr val="2C3C43">
                    <a:lumMod val="50000"/>
                  </a:srgbClr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2042075" y="3149128"/>
            <a:ext cx="1436681" cy="872439"/>
            <a:chOff x="3172320" y="2386627"/>
            <a:chExt cx="2839372" cy="159922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1" name="Овал 50"/>
            <p:cNvSpPr/>
            <p:nvPr/>
          </p:nvSpPr>
          <p:spPr>
            <a:xfrm>
              <a:off x="3172320" y="2386627"/>
              <a:ext cx="2839372" cy="1599220"/>
            </a:xfrm>
            <a:prstGeom prst="ellipse">
              <a:avLst/>
            </a:prstGeom>
            <a:noFill/>
            <a:ln>
              <a:solidFill>
                <a:srgbClr val="006600"/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Овал 4"/>
            <p:cNvSpPr txBox="1"/>
            <p:nvPr/>
          </p:nvSpPr>
          <p:spPr>
            <a:xfrm>
              <a:off x="3588136" y="2620828"/>
              <a:ext cx="2262541" cy="11308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</a:pPr>
              <a:r>
                <a:rPr lang="uk-UA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Освіта</a:t>
              </a:r>
            </a:p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</a:pPr>
              <a:r>
                <a:rPr lang="uk-UA" sz="1350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  </a:t>
              </a:r>
              <a:r>
                <a:rPr lang="uk-UA" sz="1350" b="1" dirty="0" smtClean="0">
                  <a:solidFill>
                    <a:prstClr val="white"/>
                  </a:solidFill>
                  <a:latin typeface="Times New Roman" panose="02020603050405020304" pitchFamily="18" charset="0"/>
                </a:rPr>
                <a:t>266 </a:t>
              </a:r>
              <a:r>
                <a:rPr lang="uk-UA" sz="1350" dirty="0" smtClean="0">
                  <a:solidFill>
                    <a:prstClr val="white"/>
                  </a:solidFill>
                  <a:latin typeface="Times New Roman" panose="02020603050405020304" pitchFamily="18" charset="0"/>
                </a:rPr>
                <a:t>штатних одиниць</a:t>
              </a:r>
              <a:endParaRPr lang="en-US" sz="1350" dirty="0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58" name="Рисунок 5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42" y="860572"/>
            <a:ext cx="4426574" cy="223717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Прямоугольник 58"/>
          <p:cNvSpPr/>
          <p:nvPr/>
        </p:nvSpPr>
        <p:spPr>
          <a:xfrm>
            <a:off x="3808597" y="2374502"/>
            <a:ext cx="892164" cy="7198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 освіти</a:t>
            </a:r>
            <a:endParaRPr lang="uk-UA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штатні одиниці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3882" y="2374503"/>
            <a:ext cx="890549" cy="7198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 відділ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штатні одиниці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751586" y="2374503"/>
            <a:ext cx="880031" cy="7198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Дія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штатні одиниці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409117" y="2374506"/>
            <a:ext cx="1004967" cy="719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у справах дітей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штатні одиниці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757911" y="1126195"/>
            <a:ext cx="2603501" cy="278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uk-UA" sz="1050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05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управління</a:t>
            </a:r>
            <a:endParaRPr lang="uk-UA" sz="112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46 </a:t>
            </a:r>
            <a:r>
              <a:rPr lang="uk-UA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штатні одиниці</a:t>
            </a:r>
            <a:r>
              <a:rPr lang="uk-UA" sz="1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lang="ru-RU" sz="10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03012" y="842637"/>
            <a:ext cx="892164" cy="7599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Міська рада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uk-UA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uk-UA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штатні одиниці</a:t>
            </a:r>
            <a:endParaRPr lang="ru-RU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7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15698</TotalTime>
  <Words>1511</Words>
  <Application>Microsoft Office PowerPoint</Application>
  <PresentationFormat>Экран (4:3)</PresentationFormat>
  <Paragraphs>320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Century Gothic</vt:lpstr>
      <vt:lpstr>Monotype Corsiva</vt:lpstr>
      <vt:lpstr>Times New Roman</vt:lpstr>
      <vt:lpstr>Trebuchet MS</vt:lpstr>
      <vt:lpstr>Wingdings</vt:lpstr>
      <vt:lpstr>Wingdings 3</vt:lpstr>
      <vt:lpstr>Сектор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фінансування місцевих (комплексних) програм у І ПІВРІЧЧІ 2026 року </vt:lpstr>
      <vt:lpstr>Мережа, штати та контингенти бюджетних установ Заставнівської міської територіальної громади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1818</cp:revision>
  <cp:lastPrinted>2026-07-08T06:26:12Z</cp:lastPrinted>
  <dcterms:created xsi:type="dcterms:W3CDTF">2023-01-05T09:20:01Z</dcterms:created>
  <dcterms:modified xsi:type="dcterms:W3CDTF">2026-07-09T13:25:22Z</dcterms:modified>
</cp:coreProperties>
</file>